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 id="268"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layfair Display" charset="1" panose="00000500000000000000"/>
      <p:regular r:id="rId10"/>
    </p:embeddedFont>
    <p:embeddedFont>
      <p:font typeface="Playfair Display Bold" charset="1" panose="00000800000000000000"/>
      <p:regular r:id="rId11"/>
    </p:embeddedFont>
    <p:embeddedFont>
      <p:font typeface="Playfair Display Italics" charset="1" panose="00000500000000000000"/>
      <p:regular r:id="rId12"/>
    </p:embeddedFont>
    <p:embeddedFont>
      <p:font typeface="Playfair Display Bold Italics" charset="1" panose="00000800000000000000"/>
      <p:regular r:id="rId13"/>
    </p:embeddedFont>
    <p:embeddedFont>
      <p:font typeface="Playfair Display Heavy" charset="1" panose="00000A00000000000000"/>
      <p:regular r:id="rId14"/>
    </p:embeddedFont>
    <p:embeddedFont>
      <p:font typeface="Playfair Display Heavy Italics" charset="1" panose="00000A00000000000000"/>
      <p:regular r:id="rId15"/>
    </p:embeddedFont>
    <p:embeddedFont>
      <p:font typeface="Raleway" charset="1" panose="020B0503030101060003"/>
      <p:regular r:id="rId16"/>
    </p:embeddedFont>
    <p:embeddedFont>
      <p:font typeface="Raleway Bold" charset="1" panose="020B0803030101060003"/>
      <p:regular r:id="rId17"/>
    </p:embeddedFont>
    <p:embeddedFont>
      <p:font typeface="Raleway Thin" charset="1" panose="020B0203030101060003"/>
      <p:regular r:id="rId18"/>
    </p:embeddedFont>
    <p:embeddedFont>
      <p:font typeface="Raleway Heavy" charset="1" panose="020B0003030101060003"/>
      <p:regular r:id="rId19"/>
    </p:embeddedFont>
    <p:embeddedFont>
      <p:font typeface="Canva Sans" charset="1" panose="020B0503030501040103"/>
      <p:regular r:id="rId20"/>
    </p:embeddedFont>
    <p:embeddedFont>
      <p:font typeface="Canva Sans Bold" charset="1" panose="020B0803030501040103"/>
      <p:regular r:id="rId21"/>
    </p:embeddedFont>
    <p:embeddedFont>
      <p:font typeface="Canva Sans Italics" charset="1" panose="020B0503030501040103"/>
      <p:regular r:id="rId22"/>
    </p:embeddedFont>
    <p:embeddedFont>
      <p:font typeface="Canva Sans Bold Italics" charset="1" panose="020B0803030501040103"/>
      <p:regular r:id="rId23"/>
    </p:embeddedFont>
    <p:embeddedFont>
      <p:font typeface="Canva Sans Medium" charset="1" panose="020B0603030501040103"/>
      <p:regular r:id="rId24"/>
    </p:embeddedFont>
    <p:embeddedFont>
      <p:font typeface="Canva Sans Medium Italics" charset="1" panose="020B0603030501040103"/>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slides/slide12.xml" Type="http://schemas.openxmlformats.org/officeDocument/2006/relationships/slide"/><Relationship Id="rId38"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svg>
</file>

<file path=ppt/media/image19.png>
</file>

<file path=ppt/media/image2.png>
</file>

<file path=ppt/media/image20.sv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6.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9.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4214382" cy="10287000"/>
            <a:chOff x="0" y="0"/>
            <a:chExt cx="1425606" cy="3479800"/>
          </a:xfrm>
        </p:grpSpPr>
        <p:sp>
          <p:nvSpPr>
            <p:cNvPr name="Freeform 3" id="3"/>
            <p:cNvSpPr/>
            <p:nvPr/>
          </p:nvSpPr>
          <p:spPr>
            <a:xfrm flipH="false" flipV="false" rot="0">
              <a:off x="0" y="0"/>
              <a:ext cx="1425606" cy="3479800"/>
            </a:xfrm>
            <a:custGeom>
              <a:avLst/>
              <a:gdLst/>
              <a:ahLst/>
              <a:cxnLst/>
              <a:rect r="r" b="b" t="t" l="l"/>
              <a:pathLst>
                <a:path h="3479800" w="1425606">
                  <a:moveTo>
                    <a:pt x="0" y="0"/>
                  </a:moveTo>
                  <a:lnTo>
                    <a:pt x="1425606" y="0"/>
                  </a:lnTo>
                  <a:lnTo>
                    <a:pt x="1425606" y="3479800"/>
                  </a:lnTo>
                  <a:lnTo>
                    <a:pt x="0" y="3479800"/>
                  </a:lnTo>
                  <a:close/>
                </a:path>
              </a:pathLst>
            </a:custGeom>
            <a:solidFill>
              <a:srgbClr val="003F91"/>
            </a:solidFill>
          </p:spPr>
        </p:sp>
      </p:grpSp>
      <p:sp>
        <p:nvSpPr>
          <p:cNvPr name="TextBox 4" id="4"/>
          <p:cNvSpPr txBox="true"/>
          <p:nvPr/>
        </p:nvSpPr>
        <p:spPr>
          <a:xfrm rot="0">
            <a:off x="5040879" y="4027318"/>
            <a:ext cx="12579327" cy="4276665"/>
          </a:xfrm>
          <a:prstGeom prst="rect">
            <a:avLst/>
          </a:prstGeom>
        </p:spPr>
        <p:txBody>
          <a:bodyPr anchor="t" rtlCol="false" tIns="0" lIns="0" bIns="0" rIns="0">
            <a:spAutoFit/>
          </a:bodyPr>
          <a:lstStyle/>
          <a:p>
            <a:pPr>
              <a:lnSpc>
                <a:spcPts val="8400"/>
              </a:lnSpc>
            </a:pPr>
            <a:r>
              <a:rPr lang="en-US" sz="7000" spc="217">
                <a:solidFill>
                  <a:srgbClr val="003F91"/>
                </a:solidFill>
                <a:latin typeface="Playfair Display Heavy"/>
              </a:rPr>
              <a:t>SOLUTION TO ECONOMIC LOAD DISPATCH USING LAMBDA ITERATION AND MACHINE LEARNING </a:t>
            </a:r>
          </a:p>
        </p:txBody>
      </p:sp>
      <p:sp>
        <p:nvSpPr>
          <p:cNvPr name="TextBox 5" id="5"/>
          <p:cNvSpPr txBox="true"/>
          <p:nvPr/>
        </p:nvSpPr>
        <p:spPr>
          <a:xfrm rot="0">
            <a:off x="1028700" y="613410"/>
            <a:ext cx="3185682" cy="415290"/>
          </a:xfrm>
          <a:prstGeom prst="rect">
            <a:avLst/>
          </a:prstGeom>
        </p:spPr>
        <p:txBody>
          <a:bodyPr anchor="t" rtlCol="false" tIns="0" lIns="0" bIns="0" rIns="0">
            <a:spAutoFit/>
          </a:bodyPr>
          <a:lstStyle/>
          <a:p>
            <a:pPr>
              <a:lnSpc>
                <a:spcPts val="3359"/>
              </a:lnSpc>
            </a:pPr>
            <a:r>
              <a:rPr lang="en-US" sz="2400">
                <a:solidFill>
                  <a:srgbClr val="F5F7FA"/>
                </a:solidFill>
                <a:latin typeface="Raleway"/>
              </a:rPr>
              <a:t>11 Dec 2023 </a:t>
            </a:r>
          </a:p>
        </p:txBody>
      </p:sp>
      <p:sp>
        <p:nvSpPr>
          <p:cNvPr name="TextBox 6" id="6"/>
          <p:cNvSpPr txBox="true"/>
          <p:nvPr/>
        </p:nvSpPr>
        <p:spPr>
          <a:xfrm rot="0">
            <a:off x="11330543" y="596900"/>
            <a:ext cx="6562562" cy="431800"/>
          </a:xfrm>
          <a:prstGeom prst="rect">
            <a:avLst/>
          </a:prstGeom>
        </p:spPr>
        <p:txBody>
          <a:bodyPr anchor="t" rtlCol="false" tIns="0" lIns="0" bIns="0" rIns="0">
            <a:spAutoFit/>
          </a:bodyPr>
          <a:lstStyle/>
          <a:p>
            <a:pPr algn="r">
              <a:lnSpc>
                <a:spcPts val="3499"/>
              </a:lnSpc>
            </a:pPr>
            <a:r>
              <a:rPr lang="en-US" sz="2499">
                <a:solidFill>
                  <a:srgbClr val="003F91"/>
                </a:solidFill>
                <a:latin typeface="Raleway Bold"/>
              </a:rPr>
              <a:t>Punjab  Engineering College, Chandigarh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4214382" cy="10287000"/>
            <a:chOff x="0" y="0"/>
            <a:chExt cx="1425606" cy="3479800"/>
          </a:xfrm>
        </p:grpSpPr>
        <p:sp>
          <p:nvSpPr>
            <p:cNvPr name="Freeform 3" id="3"/>
            <p:cNvSpPr/>
            <p:nvPr/>
          </p:nvSpPr>
          <p:spPr>
            <a:xfrm flipH="false" flipV="false" rot="0">
              <a:off x="0" y="0"/>
              <a:ext cx="1425606" cy="3479800"/>
            </a:xfrm>
            <a:custGeom>
              <a:avLst/>
              <a:gdLst/>
              <a:ahLst/>
              <a:cxnLst/>
              <a:rect r="r" b="b" t="t" l="l"/>
              <a:pathLst>
                <a:path h="3479800" w="1425606">
                  <a:moveTo>
                    <a:pt x="0" y="0"/>
                  </a:moveTo>
                  <a:lnTo>
                    <a:pt x="1425606" y="0"/>
                  </a:lnTo>
                  <a:lnTo>
                    <a:pt x="1425606" y="3479800"/>
                  </a:lnTo>
                  <a:lnTo>
                    <a:pt x="0" y="3479800"/>
                  </a:lnTo>
                  <a:close/>
                </a:path>
              </a:pathLst>
            </a:custGeom>
            <a:solidFill>
              <a:srgbClr val="003F91"/>
            </a:solidFill>
          </p:spPr>
        </p:sp>
      </p:grpSp>
      <p:sp>
        <p:nvSpPr>
          <p:cNvPr name="Freeform 4" id="4"/>
          <p:cNvSpPr/>
          <p:nvPr/>
        </p:nvSpPr>
        <p:spPr>
          <a:xfrm flipH="false" flipV="false" rot="0">
            <a:off x="1028700" y="429911"/>
            <a:ext cx="2333308" cy="2292952"/>
          </a:xfrm>
          <a:custGeom>
            <a:avLst/>
            <a:gdLst/>
            <a:ahLst/>
            <a:cxnLst/>
            <a:rect r="r" b="b" t="t" l="l"/>
            <a:pathLst>
              <a:path h="2292952" w="2333308">
                <a:moveTo>
                  <a:pt x="0" y="0"/>
                </a:moveTo>
                <a:lnTo>
                  <a:pt x="2333308" y="0"/>
                </a:lnTo>
                <a:lnTo>
                  <a:pt x="2333308" y="2292953"/>
                </a:lnTo>
                <a:lnTo>
                  <a:pt x="0" y="22929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4681959" y="2722864"/>
            <a:ext cx="12796068" cy="6637620"/>
          </a:xfrm>
          <a:custGeom>
            <a:avLst/>
            <a:gdLst/>
            <a:ahLst/>
            <a:cxnLst/>
            <a:rect r="r" b="b" t="t" l="l"/>
            <a:pathLst>
              <a:path h="6637620" w="12796068">
                <a:moveTo>
                  <a:pt x="0" y="0"/>
                </a:moveTo>
                <a:lnTo>
                  <a:pt x="12796068" y="0"/>
                </a:lnTo>
                <a:lnTo>
                  <a:pt x="12796068" y="6637620"/>
                </a:lnTo>
                <a:lnTo>
                  <a:pt x="0" y="6637620"/>
                </a:lnTo>
                <a:lnTo>
                  <a:pt x="0" y="0"/>
                </a:lnTo>
                <a:close/>
              </a:path>
            </a:pathLst>
          </a:custGeom>
          <a:blipFill>
            <a:blip r:embed="rId4"/>
            <a:stretch>
              <a:fillRect l="-38912" t="-50260" r="-34243" b="-37507"/>
            </a:stretch>
          </a:blipFill>
        </p:spPr>
      </p:sp>
      <p:sp>
        <p:nvSpPr>
          <p:cNvPr name="TextBox 6" id="6"/>
          <p:cNvSpPr txBox="true"/>
          <p:nvPr/>
        </p:nvSpPr>
        <p:spPr>
          <a:xfrm rot="0">
            <a:off x="4681959" y="481012"/>
            <a:ext cx="12189609" cy="1095375"/>
          </a:xfrm>
          <a:prstGeom prst="rect">
            <a:avLst/>
          </a:prstGeom>
        </p:spPr>
        <p:txBody>
          <a:bodyPr anchor="t" rtlCol="false" tIns="0" lIns="0" bIns="0" rIns="0">
            <a:spAutoFit/>
          </a:bodyPr>
          <a:lstStyle/>
          <a:p>
            <a:pPr>
              <a:lnSpc>
                <a:spcPts val="8640"/>
              </a:lnSpc>
            </a:pPr>
            <a:r>
              <a:rPr lang="en-US" sz="7200" spc="223">
                <a:solidFill>
                  <a:srgbClr val="003F91"/>
                </a:solidFill>
                <a:latin typeface="Playfair Display Heavy"/>
              </a:rPr>
              <a:t>Case Study </a:t>
            </a:r>
          </a:p>
        </p:txBody>
      </p:sp>
      <p:sp>
        <p:nvSpPr>
          <p:cNvPr name="TextBox 7" id="7"/>
          <p:cNvSpPr txBox="true"/>
          <p:nvPr/>
        </p:nvSpPr>
        <p:spPr>
          <a:xfrm rot="0">
            <a:off x="17259300" y="9236659"/>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4214382" cy="10287000"/>
            <a:chOff x="0" y="0"/>
            <a:chExt cx="1425606" cy="3479800"/>
          </a:xfrm>
        </p:grpSpPr>
        <p:sp>
          <p:nvSpPr>
            <p:cNvPr name="Freeform 3" id="3"/>
            <p:cNvSpPr/>
            <p:nvPr/>
          </p:nvSpPr>
          <p:spPr>
            <a:xfrm flipH="false" flipV="false" rot="0">
              <a:off x="0" y="0"/>
              <a:ext cx="1425606" cy="3479800"/>
            </a:xfrm>
            <a:custGeom>
              <a:avLst/>
              <a:gdLst/>
              <a:ahLst/>
              <a:cxnLst/>
              <a:rect r="r" b="b" t="t" l="l"/>
              <a:pathLst>
                <a:path h="3479800" w="1425606">
                  <a:moveTo>
                    <a:pt x="0" y="0"/>
                  </a:moveTo>
                  <a:lnTo>
                    <a:pt x="1425606" y="0"/>
                  </a:lnTo>
                  <a:lnTo>
                    <a:pt x="1425606" y="3479800"/>
                  </a:lnTo>
                  <a:lnTo>
                    <a:pt x="0" y="3479800"/>
                  </a:lnTo>
                  <a:close/>
                </a:path>
              </a:pathLst>
            </a:custGeom>
            <a:solidFill>
              <a:srgbClr val="003F91"/>
            </a:solidFill>
          </p:spPr>
        </p:sp>
      </p:grpSp>
      <p:sp>
        <p:nvSpPr>
          <p:cNvPr name="Freeform 4" id="4"/>
          <p:cNvSpPr/>
          <p:nvPr/>
        </p:nvSpPr>
        <p:spPr>
          <a:xfrm flipH="false" flipV="false" rot="0">
            <a:off x="1028700" y="429911"/>
            <a:ext cx="2333308" cy="2292952"/>
          </a:xfrm>
          <a:custGeom>
            <a:avLst/>
            <a:gdLst/>
            <a:ahLst/>
            <a:cxnLst/>
            <a:rect r="r" b="b" t="t" l="l"/>
            <a:pathLst>
              <a:path h="2292952" w="2333308">
                <a:moveTo>
                  <a:pt x="0" y="0"/>
                </a:moveTo>
                <a:lnTo>
                  <a:pt x="2333308" y="0"/>
                </a:lnTo>
                <a:lnTo>
                  <a:pt x="2333308" y="2292953"/>
                </a:lnTo>
                <a:lnTo>
                  <a:pt x="0" y="22929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4214382" y="1990603"/>
            <a:ext cx="13170841" cy="7924695"/>
          </a:xfrm>
          <a:custGeom>
            <a:avLst/>
            <a:gdLst/>
            <a:ahLst/>
            <a:cxnLst/>
            <a:rect r="r" b="b" t="t" l="l"/>
            <a:pathLst>
              <a:path h="7924695" w="13170841">
                <a:moveTo>
                  <a:pt x="0" y="0"/>
                </a:moveTo>
                <a:lnTo>
                  <a:pt x="13170841" y="0"/>
                </a:lnTo>
                <a:lnTo>
                  <a:pt x="13170841" y="7924695"/>
                </a:lnTo>
                <a:lnTo>
                  <a:pt x="0" y="7924695"/>
                </a:lnTo>
                <a:lnTo>
                  <a:pt x="0" y="0"/>
                </a:lnTo>
                <a:close/>
              </a:path>
            </a:pathLst>
          </a:custGeom>
          <a:blipFill>
            <a:blip r:embed="rId4"/>
            <a:stretch>
              <a:fillRect l="-40178" t="-37423" r="-43710" b="-34488"/>
            </a:stretch>
          </a:blipFill>
        </p:spPr>
      </p:sp>
      <p:sp>
        <p:nvSpPr>
          <p:cNvPr name="TextBox 6" id="6"/>
          <p:cNvSpPr txBox="true"/>
          <p:nvPr/>
        </p:nvSpPr>
        <p:spPr>
          <a:xfrm rot="0">
            <a:off x="4681959" y="481012"/>
            <a:ext cx="12189609" cy="1095375"/>
          </a:xfrm>
          <a:prstGeom prst="rect">
            <a:avLst/>
          </a:prstGeom>
        </p:spPr>
        <p:txBody>
          <a:bodyPr anchor="t" rtlCol="false" tIns="0" lIns="0" bIns="0" rIns="0">
            <a:spAutoFit/>
          </a:bodyPr>
          <a:lstStyle/>
          <a:p>
            <a:pPr>
              <a:lnSpc>
                <a:spcPts val="8640"/>
              </a:lnSpc>
            </a:pPr>
            <a:r>
              <a:rPr lang="en-US" sz="7200" spc="223">
                <a:solidFill>
                  <a:srgbClr val="003F91"/>
                </a:solidFill>
                <a:latin typeface="Playfair Display Heavy"/>
              </a:rPr>
              <a:t>Case Study</a:t>
            </a:r>
          </a:p>
        </p:txBody>
      </p:sp>
      <p:sp>
        <p:nvSpPr>
          <p:cNvPr name="TextBox 7" id="7"/>
          <p:cNvSpPr txBox="true"/>
          <p:nvPr/>
        </p:nvSpPr>
        <p:spPr>
          <a:xfrm rot="0">
            <a:off x="3159789" y="6318601"/>
            <a:ext cx="241719" cy="281633"/>
          </a:xfrm>
          <a:prstGeom prst="rect">
            <a:avLst/>
          </a:prstGeom>
        </p:spPr>
        <p:txBody>
          <a:bodyPr anchor="t" rtlCol="false" tIns="0" lIns="0" bIns="0" rIns="0">
            <a:spAutoFit/>
          </a:bodyPr>
          <a:lstStyle/>
          <a:p>
            <a:pPr algn="ctr">
              <a:lnSpc>
                <a:spcPts val="755"/>
              </a:lnSpc>
            </a:pPr>
            <a:r>
              <a:rPr lang="en-US" sz="539">
                <a:solidFill>
                  <a:srgbClr val="003F91"/>
                </a:solidFill>
                <a:latin typeface="Canva Sans"/>
              </a:rPr>
              <a:t> little bit ofex</a:t>
            </a:r>
          </a:p>
        </p:txBody>
      </p:sp>
      <p:sp>
        <p:nvSpPr>
          <p:cNvPr name="TextBox 8" id="8"/>
          <p:cNvSpPr txBox="true"/>
          <p:nvPr/>
        </p:nvSpPr>
        <p:spPr>
          <a:xfrm rot="0">
            <a:off x="17259300" y="9236659"/>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11</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847771" cy="859163"/>
            <a:chOff x="0" y="0"/>
            <a:chExt cx="286777" cy="290630"/>
          </a:xfrm>
        </p:grpSpPr>
        <p:sp>
          <p:nvSpPr>
            <p:cNvPr name="Freeform 3" id="3"/>
            <p:cNvSpPr/>
            <p:nvPr/>
          </p:nvSpPr>
          <p:spPr>
            <a:xfrm flipH="false" flipV="false" rot="0">
              <a:off x="0" y="0"/>
              <a:ext cx="286777" cy="290630"/>
            </a:xfrm>
            <a:custGeom>
              <a:avLst/>
              <a:gdLst/>
              <a:ahLst/>
              <a:cxnLst/>
              <a:rect r="r" b="b" t="t" l="l"/>
              <a:pathLst>
                <a:path h="290630" w="286777">
                  <a:moveTo>
                    <a:pt x="0" y="0"/>
                  </a:moveTo>
                  <a:lnTo>
                    <a:pt x="286777" y="0"/>
                  </a:lnTo>
                  <a:lnTo>
                    <a:pt x="286777" y="290630"/>
                  </a:lnTo>
                  <a:lnTo>
                    <a:pt x="0" y="290630"/>
                  </a:lnTo>
                  <a:close/>
                </a:path>
              </a:pathLst>
            </a:custGeom>
            <a:solidFill>
              <a:srgbClr val="003F91"/>
            </a:solidFill>
          </p:spPr>
        </p:sp>
      </p:grpSp>
      <p:grpSp>
        <p:nvGrpSpPr>
          <p:cNvPr name="Group 4" id="4"/>
          <p:cNvGrpSpPr/>
          <p:nvPr/>
        </p:nvGrpSpPr>
        <p:grpSpPr>
          <a:xfrm rot="0">
            <a:off x="0" y="859163"/>
            <a:ext cx="847771" cy="9427837"/>
            <a:chOff x="0" y="0"/>
            <a:chExt cx="286777" cy="3189170"/>
          </a:xfrm>
        </p:grpSpPr>
        <p:sp>
          <p:nvSpPr>
            <p:cNvPr name="Freeform 5" id="5"/>
            <p:cNvSpPr/>
            <p:nvPr/>
          </p:nvSpPr>
          <p:spPr>
            <a:xfrm flipH="false" flipV="false" rot="0">
              <a:off x="0" y="0"/>
              <a:ext cx="286777" cy="3189170"/>
            </a:xfrm>
            <a:custGeom>
              <a:avLst/>
              <a:gdLst/>
              <a:ahLst/>
              <a:cxnLst/>
              <a:rect r="r" b="b" t="t" l="l"/>
              <a:pathLst>
                <a:path h="3189170" w="286777">
                  <a:moveTo>
                    <a:pt x="0" y="0"/>
                  </a:moveTo>
                  <a:lnTo>
                    <a:pt x="286777" y="0"/>
                  </a:lnTo>
                  <a:lnTo>
                    <a:pt x="286777" y="3189170"/>
                  </a:lnTo>
                  <a:lnTo>
                    <a:pt x="0" y="3189170"/>
                  </a:lnTo>
                  <a:close/>
                </a:path>
              </a:pathLst>
            </a:custGeom>
            <a:solidFill>
              <a:srgbClr val="D9E5F5"/>
            </a:solidFill>
          </p:spPr>
        </p:sp>
      </p:grpSp>
      <p:sp>
        <p:nvSpPr>
          <p:cNvPr name="Freeform 6" id="6"/>
          <p:cNvSpPr/>
          <p:nvPr/>
        </p:nvSpPr>
        <p:spPr>
          <a:xfrm flipH="false" flipV="false" rot="0">
            <a:off x="10292383" y="2250620"/>
            <a:ext cx="6966917" cy="8050009"/>
          </a:xfrm>
          <a:custGeom>
            <a:avLst/>
            <a:gdLst/>
            <a:ahLst/>
            <a:cxnLst/>
            <a:rect r="r" b="b" t="t" l="l"/>
            <a:pathLst>
              <a:path h="8050009" w="6966917">
                <a:moveTo>
                  <a:pt x="0" y="0"/>
                </a:moveTo>
                <a:lnTo>
                  <a:pt x="6966917" y="0"/>
                </a:lnTo>
                <a:lnTo>
                  <a:pt x="6966917" y="8050009"/>
                </a:lnTo>
                <a:lnTo>
                  <a:pt x="0" y="80500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028700" y="2765918"/>
            <a:ext cx="9442645" cy="4593239"/>
          </a:xfrm>
          <a:prstGeom prst="rect">
            <a:avLst/>
          </a:prstGeom>
        </p:spPr>
        <p:txBody>
          <a:bodyPr anchor="t" rtlCol="false" tIns="0" lIns="0" bIns="0" rIns="0">
            <a:spAutoFit/>
          </a:bodyPr>
          <a:lstStyle/>
          <a:p>
            <a:pPr>
              <a:lnSpc>
                <a:spcPts val="4601"/>
              </a:lnSpc>
            </a:pPr>
            <a:r>
              <a:rPr lang="en-US" sz="2556">
                <a:solidFill>
                  <a:srgbClr val="003F91"/>
                </a:solidFill>
                <a:latin typeface="Raleway"/>
              </a:rPr>
              <a:t>In conclusion, this study we have validated with 2 cases that is for 3 and 6 generating units and predicted energy scheduled at each generating units considering inequality, equality and transmission loss constraints using Decision Tree Classifier that was trained by synthetic data generated using Lagrange multiplier Algorithm. </a:t>
            </a:r>
          </a:p>
          <a:p>
            <a:pPr>
              <a:lnSpc>
                <a:spcPts val="4601"/>
              </a:lnSpc>
            </a:pPr>
          </a:p>
          <a:p>
            <a:pPr>
              <a:lnSpc>
                <a:spcPts val="4601"/>
              </a:lnSpc>
            </a:pPr>
          </a:p>
        </p:txBody>
      </p:sp>
      <p:sp>
        <p:nvSpPr>
          <p:cNvPr name="TextBox 8" id="8"/>
          <p:cNvSpPr txBox="true"/>
          <p:nvPr/>
        </p:nvSpPr>
        <p:spPr>
          <a:xfrm rot="0">
            <a:off x="16918147" y="9134475"/>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12</a:t>
            </a:r>
          </a:p>
        </p:txBody>
      </p:sp>
      <p:sp>
        <p:nvSpPr>
          <p:cNvPr name="TextBox 9" id="9"/>
          <p:cNvSpPr txBox="true"/>
          <p:nvPr/>
        </p:nvSpPr>
        <p:spPr>
          <a:xfrm rot="0">
            <a:off x="3420424" y="57173"/>
            <a:ext cx="12189609" cy="1095375"/>
          </a:xfrm>
          <a:prstGeom prst="rect">
            <a:avLst/>
          </a:prstGeom>
        </p:spPr>
        <p:txBody>
          <a:bodyPr anchor="t" rtlCol="false" tIns="0" lIns="0" bIns="0" rIns="0">
            <a:spAutoFit/>
          </a:bodyPr>
          <a:lstStyle/>
          <a:p>
            <a:pPr>
              <a:lnSpc>
                <a:spcPts val="8640"/>
              </a:lnSpc>
            </a:pPr>
            <a:r>
              <a:rPr lang="en-US" sz="7200" spc="223">
                <a:solidFill>
                  <a:srgbClr val="003F91"/>
                </a:solidFill>
                <a:latin typeface="Playfair Display Heavy"/>
              </a:rPr>
              <a:t>Conclusion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847771" cy="859163"/>
            <a:chOff x="0" y="0"/>
            <a:chExt cx="286777" cy="290630"/>
          </a:xfrm>
        </p:grpSpPr>
        <p:sp>
          <p:nvSpPr>
            <p:cNvPr name="Freeform 3" id="3"/>
            <p:cNvSpPr/>
            <p:nvPr/>
          </p:nvSpPr>
          <p:spPr>
            <a:xfrm flipH="false" flipV="false" rot="0">
              <a:off x="0" y="0"/>
              <a:ext cx="286777" cy="290630"/>
            </a:xfrm>
            <a:custGeom>
              <a:avLst/>
              <a:gdLst/>
              <a:ahLst/>
              <a:cxnLst/>
              <a:rect r="r" b="b" t="t" l="l"/>
              <a:pathLst>
                <a:path h="290630" w="286777">
                  <a:moveTo>
                    <a:pt x="0" y="0"/>
                  </a:moveTo>
                  <a:lnTo>
                    <a:pt x="286777" y="0"/>
                  </a:lnTo>
                  <a:lnTo>
                    <a:pt x="286777" y="290630"/>
                  </a:lnTo>
                  <a:lnTo>
                    <a:pt x="0" y="290630"/>
                  </a:lnTo>
                  <a:close/>
                </a:path>
              </a:pathLst>
            </a:custGeom>
            <a:solidFill>
              <a:srgbClr val="003F91"/>
            </a:solidFill>
          </p:spPr>
        </p:sp>
      </p:grpSp>
      <p:grpSp>
        <p:nvGrpSpPr>
          <p:cNvPr name="Group 4" id="4"/>
          <p:cNvGrpSpPr/>
          <p:nvPr/>
        </p:nvGrpSpPr>
        <p:grpSpPr>
          <a:xfrm rot="0">
            <a:off x="0" y="859163"/>
            <a:ext cx="847771" cy="9427837"/>
            <a:chOff x="0" y="0"/>
            <a:chExt cx="286777" cy="3189170"/>
          </a:xfrm>
        </p:grpSpPr>
        <p:sp>
          <p:nvSpPr>
            <p:cNvPr name="Freeform 5" id="5"/>
            <p:cNvSpPr/>
            <p:nvPr/>
          </p:nvSpPr>
          <p:spPr>
            <a:xfrm flipH="false" flipV="false" rot="0">
              <a:off x="0" y="0"/>
              <a:ext cx="286777" cy="3189170"/>
            </a:xfrm>
            <a:custGeom>
              <a:avLst/>
              <a:gdLst/>
              <a:ahLst/>
              <a:cxnLst/>
              <a:rect r="r" b="b" t="t" l="l"/>
              <a:pathLst>
                <a:path h="3189170" w="286777">
                  <a:moveTo>
                    <a:pt x="0" y="0"/>
                  </a:moveTo>
                  <a:lnTo>
                    <a:pt x="286777" y="0"/>
                  </a:lnTo>
                  <a:lnTo>
                    <a:pt x="286777" y="3189170"/>
                  </a:lnTo>
                  <a:lnTo>
                    <a:pt x="0" y="3189170"/>
                  </a:lnTo>
                  <a:close/>
                </a:path>
              </a:pathLst>
            </a:custGeom>
            <a:solidFill>
              <a:srgbClr val="D9E5F5"/>
            </a:solidFill>
          </p:spPr>
        </p:sp>
      </p:grpSp>
      <p:sp>
        <p:nvSpPr>
          <p:cNvPr name="Freeform 6" id="6"/>
          <p:cNvSpPr/>
          <p:nvPr/>
        </p:nvSpPr>
        <p:spPr>
          <a:xfrm flipH="true" flipV="false" rot="0">
            <a:off x="423885" y="3909302"/>
            <a:ext cx="4951104" cy="5806198"/>
          </a:xfrm>
          <a:custGeom>
            <a:avLst/>
            <a:gdLst/>
            <a:ahLst/>
            <a:cxnLst/>
            <a:rect r="r" b="b" t="t" l="l"/>
            <a:pathLst>
              <a:path h="5806198" w="4951104">
                <a:moveTo>
                  <a:pt x="4951104" y="0"/>
                </a:moveTo>
                <a:lnTo>
                  <a:pt x="0" y="0"/>
                </a:lnTo>
                <a:lnTo>
                  <a:pt x="0" y="5806198"/>
                </a:lnTo>
                <a:lnTo>
                  <a:pt x="4951104" y="5806198"/>
                </a:lnTo>
                <a:lnTo>
                  <a:pt x="4951104"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918147" y="9134475"/>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13</a:t>
            </a:r>
          </a:p>
        </p:txBody>
      </p:sp>
      <p:sp>
        <p:nvSpPr>
          <p:cNvPr name="TextBox 8" id="8"/>
          <p:cNvSpPr txBox="true"/>
          <p:nvPr/>
        </p:nvSpPr>
        <p:spPr>
          <a:xfrm rot="0">
            <a:off x="1123950" y="-66675"/>
            <a:ext cx="12189609" cy="1095375"/>
          </a:xfrm>
          <a:prstGeom prst="rect">
            <a:avLst/>
          </a:prstGeom>
        </p:spPr>
        <p:txBody>
          <a:bodyPr anchor="t" rtlCol="false" tIns="0" lIns="0" bIns="0" rIns="0">
            <a:spAutoFit/>
          </a:bodyPr>
          <a:lstStyle/>
          <a:p>
            <a:pPr>
              <a:lnSpc>
                <a:spcPts val="8640"/>
              </a:lnSpc>
            </a:pPr>
            <a:r>
              <a:rPr lang="en-US" sz="7200" spc="223">
                <a:solidFill>
                  <a:srgbClr val="003F91"/>
                </a:solidFill>
                <a:latin typeface="Playfair Display Heavy"/>
              </a:rPr>
              <a:t>Future Scope</a:t>
            </a:r>
          </a:p>
        </p:txBody>
      </p:sp>
      <p:sp>
        <p:nvSpPr>
          <p:cNvPr name="TextBox 9" id="9"/>
          <p:cNvSpPr txBox="true"/>
          <p:nvPr/>
        </p:nvSpPr>
        <p:spPr>
          <a:xfrm rot="0">
            <a:off x="5922818" y="2351497"/>
            <a:ext cx="12105409" cy="4242540"/>
          </a:xfrm>
          <a:prstGeom prst="rect">
            <a:avLst/>
          </a:prstGeom>
        </p:spPr>
        <p:txBody>
          <a:bodyPr anchor="t" rtlCol="false" tIns="0" lIns="0" bIns="0" rIns="0">
            <a:spAutoFit/>
          </a:bodyPr>
          <a:lstStyle/>
          <a:p>
            <a:pPr algn="just">
              <a:lnSpc>
                <a:spcPts val="4893"/>
              </a:lnSpc>
            </a:pPr>
            <a:r>
              <a:rPr lang="en-US" sz="3058">
                <a:solidFill>
                  <a:srgbClr val="003F91"/>
                </a:solidFill>
                <a:latin typeface="Playfair Display"/>
              </a:rPr>
              <a:t>1).Further this project can be extended as for n Generating Units.</a:t>
            </a:r>
          </a:p>
          <a:p>
            <a:pPr algn="just">
              <a:lnSpc>
                <a:spcPts val="4893"/>
              </a:lnSpc>
            </a:pPr>
            <a:r>
              <a:rPr lang="en-US" sz="3058">
                <a:solidFill>
                  <a:srgbClr val="003F91"/>
                </a:solidFill>
                <a:latin typeface="Playfair Display"/>
              </a:rPr>
              <a:t>2).</a:t>
            </a:r>
            <a:r>
              <a:rPr lang="en-US" sz="3058">
                <a:solidFill>
                  <a:srgbClr val="003F91"/>
                </a:solidFill>
                <a:latin typeface="Playfair Display"/>
              </a:rPr>
              <a:t>Investigating the integration of advanced AI models, particularly deep learning techniques, could further enhance the accuracy and efficiency of Economic Load Dispatch (ELD) optimization.</a:t>
            </a:r>
          </a:p>
          <a:p>
            <a:pPr algn="just">
              <a:lnSpc>
                <a:spcPts val="4893"/>
              </a:lnSpc>
            </a:pPr>
            <a:r>
              <a:rPr lang="en-US" sz="3058">
                <a:solidFill>
                  <a:srgbClr val="003F91"/>
                </a:solidFill>
                <a:latin typeface="Playfair Display"/>
              </a:rPr>
              <a:t>3).</a:t>
            </a:r>
            <a:r>
              <a:rPr lang="en-US" sz="3058">
                <a:solidFill>
                  <a:srgbClr val="003F91"/>
                </a:solidFill>
                <a:latin typeface="Playfair Display"/>
              </a:rPr>
              <a:t>Future studies could focus on enhancing the existing models to accommodate the integration of renewable energy sources.</a:t>
            </a:r>
          </a:p>
          <a:p>
            <a:pPr algn="just">
              <a:lnSpc>
                <a:spcPts val="4460"/>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4214382" cy="10287000"/>
            <a:chOff x="0" y="0"/>
            <a:chExt cx="1425606" cy="3479800"/>
          </a:xfrm>
        </p:grpSpPr>
        <p:sp>
          <p:nvSpPr>
            <p:cNvPr name="Freeform 3" id="3"/>
            <p:cNvSpPr/>
            <p:nvPr/>
          </p:nvSpPr>
          <p:spPr>
            <a:xfrm flipH="false" flipV="false" rot="0">
              <a:off x="0" y="0"/>
              <a:ext cx="1425606" cy="3479800"/>
            </a:xfrm>
            <a:custGeom>
              <a:avLst/>
              <a:gdLst/>
              <a:ahLst/>
              <a:cxnLst/>
              <a:rect r="r" b="b" t="t" l="l"/>
              <a:pathLst>
                <a:path h="3479800" w="1425606">
                  <a:moveTo>
                    <a:pt x="0" y="0"/>
                  </a:moveTo>
                  <a:lnTo>
                    <a:pt x="1425606" y="0"/>
                  </a:lnTo>
                  <a:lnTo>
                    <a:pt x="1425606" y="3479800"/>
                  </a:lnTo>
                  <a:lnTo>
                    <a:pt x="0" y="3479800"/>
                  </a:lnTo>
                  <a:close/>
                </a:path>
              </a:pathLst>
            </a:custGeom>
            <a:solidFill>
              <a:srgbClr val="003F91"/>
            </a:solidFill>
          </p:spPr>
        </p:sp>
      </p:grpSp>
      <p:sp>
        <p:nvSpPr>
          <p:cNvPr name="TextBox 4" id="4"/>
          <p:cNvSpPr txBox="true"/>
          <p:nvPr/>
        </p:nvSpPr>
        <p:spPr>
          <a:xfrm rot="0">
            <a:off x="1028700" y="670560"/>
            <a:ext cx="2642270" cy="1085850"/>
          </a:xfrm>
          <a:prstGeom prst="rect">
            <a:avLst/>
          </a:prstGeom>
        </p:spPr>
        <p:txBody>
          <a:bodyPr anchor="t" rtlCol="false" tIns="0" lIns="0" bIns="0" rIns="0">
            <a:spAutoFit/>
          </a:bodyPr>
          <a:lstStyle/>
          <a:p>
            <a:pPr>
              <a:lnSpc>
                <a:spcPts val="4320"/>
              </a:lnSpc>
            </a:pPr>
            <a:r>
              <a:rPr lang="en-US" sz="3600" spc="111">
                <a:solidFill>
                  <a:srgbClr val="F5F7FA"/>
                </a:solidFill>
                <a:latin typeface="Playfair Display Heavy"/>
              </a:rPr>
              <a:t>Table of Contents</a:t>
            </a:r>
          </a:p>
        </p:txBody>
      </p:sp>
      <p:sp>
        <p:nvSpPr>
          <p:cNvPr name="TextBox 5" id="5"/>
          <p:cNvSpPr txBox="true"/>
          <p:nvPr/>
        </p:nvSpPr>
        <p:spPr>
          <a:xfrm rot="0">
            <a:off x="5069691" y="3558053"/>
            <a:ext cx="8481782" cy="533931"/>
          </a:xfrm>
          <a:prstGeom prst="rect">
            <a:avLst/>
          </a:prstGeom>
        </p:spPr>
        <p:txBody>
          <a:bodyPr anchor="t" rtlCol="false" tIns="0" lIns="0" bIns="0" rIns="0">
            <a:spAutoFit/>
          </a:bodyPr>
          <a:lstStyle/>
          <a:p>
            <a:pPr>
              <a:lnSpc>
                <a:spcPts val="4479"/>
              </a:lnSpc>
            </a:pPr>
            <a:r>
              <a:rPr lang="en-US" sz="2799">
                <a:solidFill>
                  <a:srgbClr val="003F91"/>
                </a:solidFill>
                <a:latin typeface="Raleway"/>
              </a:rPr>
              <a:t>Problem Statement</a:t>
            </a:r>
          </a:p>
        </p:txBody>
      </p:sp>
      <p:sp>
        <p:nvSpPr>
          <p:cNvPr name="TextBox 6" id="6"/>
          <p:cNvSpPr txBox="true"/>
          <p:nvPr/>
        </p:nvSpPr>
        <p:spPr>
          <a:xfrm rot="0">
            <a:off x="5069691" y="4632686"/>
            <a:ext cx="8481782" cy="534035"/>
          </a:xfrm>
          <a:prstGeom prst="rect">
            <a:avLst/>
          </a:prstGeom>
        </p:spPr>
        <p:txBody>
          <a:bodyPr anchor="t" rtlCol="false" tIns="0" lIns="0" bIns="0" rIns="0">
            <a:spAutoFit/>
          </a:bodyPr>
          <a:lstStyle/>
          <a:p>
            <a:pPr>
              <a:lnSpc>
                <a:spcPts val="4479"/>
              </a:lnSpc>
            </a:pPr>
            <a:r>
              <a:rPr lang="en-US" sz="2799">
                <a:solidFill>
                  <a:srgbClr val="003F91"/>
                </a:solidFill>
                <a:latin typeface="Raleway"/>
              </a:rPr>
              <a:t>Solution</a:t>
            </a:r>
          </a:p>
        </p:txBody>
      </p:sp>
      <p:sp>
        <p:nvSpPr>
          <p:cNvPr name="TextBox 7" id="7"/>
          <p:cNvSpPr txBox="true"/>
          <p:nvPr/>
        </p:nvSpPr>
        <p:spPr>
          <a:xfrm rot="0">
            <a:off x="5069691" y="5917187"/>
            <a:ext cx="8481782" cy="534035"/>
          </a:xfrm>
          <a:prstGeom prst="rect">
            <a:avLst/>
          </a:prstGeom>
        </p:spPr>
        <p:txBody>
          <a:bodyPr anchor="t" rtlCol="false" tIns="0" lIns="0" bIns="0" rIns="0">
            <a:spAutoFit/>
          </a:bodyPr>
          <a:lstStyle/>
          <a:p>
            <a:pPr>
              <a:lnSpc>
                <a:spcPts val="4479"/>
              </a:lnSpc>
            </a:pPr>
            <a:r>
              <a:rPr lang="en-US" sz="2799">
                <a:solidFill>
                  <a:srgbClr val="003F91"/>
                </a:solidFill>
                <a:latin typeface="Raleway"/>
              </a:rPr>
              <a:t>Methodology</a:t>
            </a:r>
          </a:p>
        </p:txBody>
      </p:sp>
      <p:sp>
        <p:nvSpPr>
          <p:cNvPr name="TextBox 8" id="8"/>
          <p:cNvSpPr txBox="true"/>
          <p:nvPr/>
        </p:nvSpPr>
        <p:spPr>
          <a:xfrm rot="0">
            <a:off x="5069691" y="7081850"/>
            <a:ext cx="8481782" cy="534035"/>
          </a:xfrm>
          <a:prstGeom prst="rect">
            <a:avLst/>
          </a:prstGeom>
        </p:spPr>
        <p:txBody>
          <a:bodyPr anchor="t" rtlCol="false" tIns="0" lIns="0" bIns="0" rIns="0">
            <a:spAutoFit/>
          </a:bodyPr>
          <a:lstStyle/>
          <a:p>
            <a:pPr>
              <a:lnSpc>
                <a:spcPts val="4479"/>
              </a:lnSpc>
            </a:pPr>
            <a:r>
              <a:rPr lang="en-US" sz="2799">
                <a:solidFill>
                  <a:srgbClr val="003F91"/>
                </a:solidFill>
                <a:latin typeface="Raleway"/>
              </a:rPr>
              <a:t>Case Study</a:t>
            </a:r>
          </a:p>
        </p:txBody>
      </p:sp>
      <p:sp>
        <p:nvSpPr>
          <p:cNvPr name="TextBox 9" id="9"/>
          <p:cNvSpPr txBox="true"/>
          <p:nvPr/>
        </p:nvSpPr>
        <p:spPr>
          <a:xfrm rot="0">
            <a:off x="5069691" y="8306432"/>
            <a:ext cx="8481782" cy="534035"/>
          </a:xfrm>
          <a:prstGeom prst="rect">
            <a:avLst/>
          </a:prstGeom>
        </p:spPr>
        <p:txBody>
          <a:bodyPr anchor="t" rtlCol="false" tIns="0" lIns="0" bIns="0" rIns="0">
            <a:spAutoFit/>
          </a:bodyPr>
          <a:lstStyle/>
          <a:p>
            <a:pPr>
              <a:lnSpc>
                <a:spcPts val="4479"/>
              </a:lnSpc>
            </a:pPr>
            <a:r>
              <a:rPr lang="en-US" sz="2799">
                <a:solidFill>
                  <a:srgbClr val="003F91"/>
                </a:solidFill>
                <a:latin typeface="Raleway"/>
              </a:rPr>
              <a:t>Conclusion</a:t>
            </a:r>
          </a:p>
        </p:txBody>
      </p:sp>
      <p:sp>
        <p:nvSpPr>
          <p:cNvPr name="TextBox 10" id="10"/>
          <p:cNvSpPr txBox="true"/>
          <p:nvPr/>
        </p:nvSpPr>
        <p:spPr>
          <a:xfrm rot="0">
            <a:off x="2892884" y="3558053"/>
            <a:ext cx="682307" cy="534035"/>
          </a:xfrm>
          <a:prstGeom prst="rect">
            <a:avLst/>
          </a:prstGeom>
        </p:spPr>
        <p:txBody>
          <a:bodyPr anchor="t" rtlCol="false" tIns="0" lIns="0" bIns="0" rIns="0">
            <a:spAutoFit/>
          </a:bodyPr>
          <a:lstStyle/>
          <a:p>
            <a:pPr>
              <a:lnSpc>
                <a:spcPts val="4479"/>
              </a:lnSpc>
            </a:pPr>
            <a:r>
              <a:rPr lang="en-US" sz="2799">
                <a:solidFill>
                  <a:srgbClr val="F5F7FA"/>
                </a:solidFill>
                <a:latin typeface="Raleway"/>
              </a:rPr>
              <a:t>I</a:t>
            </a:r>
          </a:p>
        </p:txBody>
      </p:sp>
      <p:sp>
        <p:nvSpPr>
          <p:cNvPr name="TextBox 11" id="11"/>
          <p:cNvSpPr txBox="true"/>
          <p:nvPr/>
        </p:nvSpPr>
        <p:spPr>
          <a:xfrm rot="0">
            <a:off x="2892884" y="4632686"/>
            <a:ext cx="682307" cy="534035"/>
          </a:xfrm>
          <a:prstGeom prst="rect">
            <a:avLst/>
          </a:prstGeom>
        </p:spPr>
        <p:txBody>
          <a:bodyPr anchor="t" rtlCol="false" tIns="0" lIns="0" bIns="0" rIns="0">
            <a:spAutoFit/>
          </a:bodyPr>
          <a:lstStyle/>
          <a:p>
            <a:pPr>
              <a:lnSpc>
                <a:spcPts val="4479"/>
              </a:lnSpc>
            </a:pPr>
            <a:r>
              <a:rPr lang="en-US" sz="2799">
                <a:solidFill>
                  <a:srgbClr val="F5F7FA"/>
                </a:solidFill>
                <a:latin typeface="Raleway"/>
              </a:rPr>
              <a:t>II</a:t>
            </a:r>
          </a:p>
        </p:txBody>
      </p:sp>
      <p:sp>
        <p:nvSpPr>
          <p:cNvPr name="TextBox 12" id="12"/>
          <p:cNvSpPr txBox="true"/>
          <p:nvPr/>
        </p:nvSpPr>
        <p:spPr>
          <a:xfrm rot="0">
            <a:off x="2892884" y="5917187"/>
            <a:ext cx="682307" cy="534035"/>
          </a:xfrm>
          <a:prstGeom prst="rect">
            <a:avLst/>
          </a:prstGeom>
        </p:spPr>
        <p:txBody>
          <a:bodyPr anchor="t" rtlCol="false" tIns="0" lIns="0" bIns="0" rIns="0">
            <a:spAutoFit/>
          </a:bodyPr>
          <a:lstStyle/>
          <a:p>
            <a:pPr>
              <a:lnSpc>
                <a:spcPts val="4479"/>
              </a:lnSpc>
            </a:pPr>
            <a:r>
              <a:rPr lang="en-US" sz="2799">
                <a:solidFill>
                  <a:srgbClr val="F5F7FA"/>
                </a:solidFill>
                <a:latin typeface="Raleway"/>
              </a:rPr>
              <a:t>III</a:t>
            </a:r>
          </a:p>
        </p:txBody>
      </p:sp>
      <p:sp>
        <p:nvSpPr>
          <p:cNvPr name="TextBox 13" id="13"/>
          <p:cNvSpPr txBox="true"/>
          <p:nvPr/>
        </p:nvSpPr>
        <p:spPr>
          <a:xfrm rot="0">
            <a:off x="2892884" y="7081850"/>
            <a:ext cx="682307" cy="534035"/>
          </a:xfrm>
          <a:prstGeom prst="rect">
            <a:avLst/>
          </a:prstGeom>
        </p:spPr>
        <p:txBody>
          <a:bodyPr anchor="t" rtlCol="false" tIns="0" lIns="0" bIns="0" rIns="0">
            <a:spAutoFit/>
          </a:bodyPr>
          <a:lstStyle/>
          <a:p>
            <a:pPr>
              <a:lnSpc>
                <a:spcPts val="4479"/>
              </a:lnSpc>
            </a:pPr>
            <a:r>
              <a:rPr lang="en-US" sz="2799">
                <a:solidFill>
                  <a:srgbClr val="F5F7FA"/>
                </a:solidFill>
                <a:latin typeface="Raleway"/>
              </a:rPr>
              <a:t>IV</a:t>
            </a:r>
          </a:p>
        </p:txBody>
      </p:sp>
      <p:sp>
        <p:nvSpPr>
          <p:cNvPr name="TextBox 14" id="14"/>
          <p:cNvSpPr txBox="true"/>
          <p:nvPr/>
        </p:nvSpPr>
        <p:spPr>
          <a:xfrm rot="0">
            <a:off x="2892884" y="8306432"/>
            <a:ext cx="682307" cy="534035"/>
          </a:xfrm>
          <a:prstGeom prst="rect">
            <a:avLst/>
          </a:prstGeom>
        </p:spPr>
        <p:txBody>
          <a:bodyPr anchor="t" rtlCol="false" tIns="0" lIns="0" bIns="0" rIns="0">
            <a:spAutoFit/>
          </a:bodyPr>
          <a:lstStyle/>
          <a:p>
            <a:pPr>
              <a:lnSpc>
                <a:spcPts val="4479"/>
              </a:lnSpc>
            </a:pPr>
            <a:r>
              <a:rPr lang="en-US" sz="2799">
                <a:solidFill>
                  <a:srgbClr val="F5F7FA"/>
                </a:solidFill>
                <a:latin typeface="Raleway"/>
              </a:rPr>
              <a:t>V</a:t>
            </a:r>
          </a:p>
        </p:txBody>
      </p:sp>
      <p:sp>
        <p:nvSpPr>
          <p:cNvPr name="TextBox 15" id="15"/>
          <p:cNvSpPr txBox="true"/>
          <p:nvPr/>
        </p:nvSpPr>
        <p:spPr>
          <a:xfrm rot="0">
            <a:off x="16166354" y="3558053"/>
            <a:ext cx="682307" cy="534035"/>
          </a:xfrm>
          <a:prstGeom prst="rect">
            <a:avLst/>
          </a:prstGeom>
        </p:spPr>
        <p:txBody>
          <a:bodyPr anchor="t" rtlCol="false" tIns="0" lIns="0" bIns="0" rIns="0">
            <a:spAutoFit/>
          </a:bodyPr>
          <a:lstStyle/>
          <a:p>
            <a:pPr algn="r">
              <a:lnSpc>
                <a:spcPts val="4479"/>
              </a:lnSpc>
            </a:pPr>
            <a:r>
              <a:rPr lang="en-US" sz="2799">
                <a:solidFill>
                  <a:srgbClr val="003F91"/>
                </a:solidFill>
                <a:latin typeface="Raleway"/>
              </a:rPr>
              <a:t>3</a:t>
            </a:r>
          </a:p>
        </p:txBody>
      </p:sp>
      <p:sp>
        <p:nvSpPr>
          <p:cNvPr name="TextBox 16" id="16"/>
          <p:cNvSpPr txBox="true"/>
          <p:nvPr/>
        </p:nvSpPr>
        <p:spPr>
          <a:xfrm rot="0">
            <a:off x="16166354" y="4842554"/>
            <a:ext cx="682307" cy="533931"/>
          </a:xfrm>
          <a:prstGeom prst="rect">
            <a:avLst/>
          </a:prstGeom>
        </p:spPr>
        <p:txBody>
          <a:bodyPr anchor="t" rtlCol="false" tIns="0" lIns="0" bIns="0" rIns="0">
            <a:spAutoFit/>
          </a:bodyPr>
          <a:lstStyle/>
          <a:p>
            <a:pPr algn="r">
              <a:lnSpc>
                <a:spcPts val="4479"/>
              </a:lnSpc>
            </a:pPr>
            <a:r>
              <a:rPr lang="en-US" sz="2799">
                <a:solidFill>
                  <a:srgbClr val="003F91"/>
                </a:solidFill>
                <a:latin typeface="Raleway"/>
              </a:rPr>
              <a:t>4</a:t>
            </a:r>
          </a:p>
        </p:txBody>
      </p:sp>
      <p:sp>
        <p:nvSpPr>
          <p:cNvPr name="TextBox 17" id="17"/>
          <p:cNvSpPr txBox="true"/>
          <p:nvPr/>
        </p:nvSpPr>
        <p:spPr>
          <a:xfrm rot="0">
            <a:off x="16654835" y="6127054"/>
            <a:ext cx="193826" cy="533931"/>
          </a:xfrm>
          <a:prstGeom prst="rect">
            <a:avLst/>
          </a:prstGeom>
        </p:spPr>
        <p:txBody>
          <a:bodyPr anchor="t" rtlCol="false" tIns="0" lIns="0" bIns="0" rIns="0">
            <a:spAutoFit/>
          </a:bodyPr>
          <a:lstStyle/>
          <a:p>
            <a:pPr algn="r">
              <a:lnSpc>
                <a:spcPts val="4479"/>
              </a:lnSpc>
            </a:pPr>
            <a:r>
              <a:rPr lang="en-US" sz="2799">
                <a:solidFill>
                  <a:srgbClr val="003F91"/>
                </a:solidFill>
                <a:latin typeface="Raleway"/>
              </a:rPr>
              <a:t>5</a:t>
            </a:r>
          </a:p>
        </p:txBody>
      </p:sp>
      <p:sp>
        <p:nvSpPr>
          <p:cNvPr name="TextBox 18" id="18"/>
          <p:cNvSpPr txBox="true"/>
          <p:nvPr/>
        </p:nvSpPr>
        <p:spPr>
          <a:xfrm rot="0">
            <a:off x="16313682" y="7413460"/>
            <a:ext cx="682307" cy="533931"/>
          </a:xfrm>
          <a:prstGeom prst="rect">
            <a:avLst/>
          </a:prstGeom>
        </p:spPr>
        <p:txBody>
          <a:bodyPr anchor="t" rtlCol="false" tIns="0" lIns="0" bIns="0" rIns="0">
            <a:spAutoFit/>
          </a:bodyPr>
          <a:lstStyle/>
          <a:p>
            <a:pPr algn="r">
              <a:lnSpc>
                <a:spcPts val="4479"/>
              </a:lnSpc>
            </a:pPr>
            <a:r>
              <a:rPr lang="en-US" sz="2799">
                <a:solidFill>
                  <a:srgbClr val="003F91"/>
                </a:solidFill>
                <a:latin typeface="Raleway"/>
              </a:rPr>
              <a:t>10</a:t>
            </a:r>
          </a:p>
        </p:txBody>
      </p:sp>
      <p:sp>
        <p:nvSpPr>
          <p:cNvPr name="TextBox 19" id="19"/>
          <p:cNvSpPr txBox="true"/>
          <p:nvPr/>
        </p:nvSpPr>
        <p:spPr>
          <a:xfrm rot="0">
            <a:off x="16410595" y="8697961"/>
            <a:ext cx="682307" cy="533931"/>
          </a:xfrm>
          <a:prstGeom prst="rect">
            <a:avLst/>
          </a:prstGeom>
        </p:spPr>
        <p:txBody>
          <a:bodyPr anchor="t" rtlCol="false" tIns="0" lIns="0" bIns="0" rIns="0">
            <a:spAutoFit/>
          </a:bodyPr>
          <a:lstStyle/>
          <a:p>
            <a:pPr algn="r">
              <a:lnSpc>
                <a:spcPts val="4479"/>
              </a:lnSpc>
            </a:pPr>
            <a:r>
              <a:rPr lang="en-US" sz="2799">
                <a:solidFill>
                  <a:srgbClr val="003F91"/>
                </a:solidFill>
                <a:latin typeface="Raleway"/>
              </a:rPr>
              <a:t>12</a:t>
            </a:r>
          </a:p>
        </p:txBody>
      </p:sp>
      <p:sp>
        <p:nvSpPr>
          <p:cNvPr name="TextBox 20" id="20"/>
          <p:cNvSpPr txBox="true"/>
          <p:nvPr/>
        </p:nvSpPr>
        <p:spPr>
          <a:xfrm rot="0">
            <a:off x="15755715" y="2568265"/>
            <a:ext cx="1503585" cy="534035"/>
          </a:xfrm>
          <a:prstGeom prst="rect">
            <a:avLst/>
          </a:prstGeom>
        </p:spPr>
        <p:txBody>
          <a:bodyPr anchor="t" rtlCol="false" tIns="0" lIns="0" bIns="0" rIns="0">
            <a:spAutoFit/>
          </a:bodyPr>
          <a:lstStyle/>
          <a:p>
            <a:pPr algn="ctr">
              <a:lnSpc>
                <a:spcPts val="4479"/>
              </a:lnSpc>
            </a:pPr>
            <a:r>
              <a:rPr lang="en-US" sz="2799">
                <a:solidFill>
                  <a:srgbClr val="003F91"/>
                </a:solidFill>
                <a:latin typeface="Raleway"/>
              </a:rPr>
              <a:t>Page</a:t>
            </a:r>
          </a:p>
        </p:txBody>
      </p:sp>
      <p:sp>
        <p:nvSpPr>
          <p:cNvPr name="TextBox 21" id="21"/>
          <p:cNvSpPr txBox="true"/>
          <p:nvPr/>
        </p:nvSpPr>
        <p:spPr>
          <a:xfrm rot="0">
            <a:off x="5069691" y="9526371"/>
            <a:ext cx="8481782" cy="533931"/>
          </a:xfrm>
          <a:prstGeom prst="rect">
            <a:avLst/>
          </a:prstGeom>
        </p:spPr>
        <p:txBody>
          <a:bodyPr anchor="t" rtlCol="false" tIns="0" lIns="0" bIns="0" rIns="0">
            <a:spAutoFit/>
          </a:bodyPr>
          <a:lstStyle/>
          <a:p>
            <a:pPr>
              <a:lnSpc>
                <a:spcPts val="4479"/>
              </a:lnSpc>
            </a:pPr>
            <a:r>
              <a:rPr lang="en-US" sz="2799">
                <a:solidFill>
                  <a:srgbClr val="003F91"/>
                </a:solidFill>
                <a:latin typeface="Raleway"/>
              </a:rPr>
              <a:t>Future Scopes</a:t>
            </a:r>
          </a:p>
        </p:txBody>
      </p:sp>
      <p:sp>
        <p:nvSpPr>
          <p:cNvPr name="TextBox 22" id="22"/>
          <p:cNvSpPr txBox="true"/>
          <p:nvPr/>
        </p:nvSpPr>
        <p:spPr>
          <a:xfrm rot="0">
            <a:off x="2892884" y="9526267"/>
            <a:ext cx="682307" cy="534035"/>
          </a:xfrm>
          <a:prstGeom prst="rect">
            <a:avLst/>
          </a:prstGeom>
        </p:spPr>
        <p:txBody>
          <a:bodyPr anchor="t" rtlCol="false" tIns="0" lIns="0" bIns="0" rIns="0">
            <a:spAutoFit/>
          </a:bodyPr>
          <a:lstStyle/>
          <a:p>
            <a:pPr>
              <a:lnSpc>
                <a:spcPts val="4479"/>
              </a:lnSpc>
            </a:pPr>
            <a:r>
              <a:rPr lang="en-US" sz="2799">
                <a:solidFill>
                  <a:srgbClr val="F5F7FA"/>
                </a:solidFill>
                <a:latin typeface="Raleway"/>
              </a:rPr>
              <a:t>VI</a:t>
            </a:r>
          </a:p>
        </p:txBody>
      </p:sp>
      <p:sp>
        <p:nvSpPr>
          <p:cNvPr name="TextBox 23" id="23"/>
          <p:cNvSpPr txBox="true"/>
          <p:nvPr/>
        </p:nvSpPr>
        <p:spPr>
          <a:xfrm rot="0">
            <a:off x="16410595" y="9687290"/>
            <a:ext cx="682307" cy="533931"/>
          </a:xfrm>
          <a:prstGeom prst="rect">
            <a:avLst/>
          </a:prstGeom>
        </p:spPr>
        <p:txBody>
          <a:bodyPr anchor="t" rtlCol="false" tIns="0" lIns="0" bIns="0" rIns="0">
            <a:spAutoFit/>
          </a:bodyPr>
          <a:lstStyle/>
          <a:p>
            <a:pPr algn="r">
              <a:lnSpc>
                <a:spcPts val="4479"/>
              </a:lnSpc>
            </a:pPr>
            <a:r>
              <a:rPr lang="en-US" sz="2799">
                <a:solidFill>
                  <a:srgbClr val="003F91"/>
                </a:solidFill>
                <a:latin typeface="Raleway"/>
              </a:rPr>
              <a:t>13</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4214382" cy="10287000"/>
            <a:chOff x="0" y="0"/>
            <a:chExt cx="1425606" cy="3479800"/>
          </a:xfrm>
        </p:grpSpPr>
        <p:sp>
          <p:nvSpPr>
            <p:cNvPr name="Freeform 3" id="3"/>
            <p:cNvSpPr/>
            <p:nvPr/>
          </p:nvSpPr>
          <p:spPr>
            <a:xfrm flipH="false" flipV="false" rot="0">
              <a:off x="0" y="0"/>
              <a:ext cx="1425606" cy="3479800"/>
            </a:xfrm>
            <a:custGeom>
              <a:avLst/>
              <a:gdLst/>
              <a:ahLst/>
              <a:cxnLst/>
              <a:rect r="r" b="b" t="t" l="l"/>
              <a:pathLst>
                <a:path h="3479800" w="1425606">
                  <a:moveTo>
                    <a:pt x="0" y="0"/>
                  </a:moveTo>
                  <a:lnTo>
                    <a:pt x="1425606" y="0"/>
                  </a:lnTo>
                  <a:lnTo>
                    <a:pt x="1425606" y="3479800"/>
                  </a:lnTo>
                  <a:lnTo>
                    <a:pt x="0" y="3479800"/>
                  </a:lnTo>
                  <a:close/>
                </a:path>
              </a:pathLst>
            </a:custGeom>
            <a:solidFill>
              <a:srgbClr val="003F91"/>
            </a:solidFill>
          </p:spPr>
        </p:sp>
      </p:grpSp>
      <p:sp>
        <p:nvSpPr>
          <p:cNvPr name="TextBox 4" id="4"/>
          <p:cNvSpPr txBox="true"/>
          <p:nvPr/>
        </p:nvSpPr>
        <p:spPr>
          <a:xfrm rot="0">
            <a:off x="4552715" y="364676"/>
            <a:ext cx="12189609" cy="1095375"/>
          </a:xfrm>
          <a:prstGeom prst="rect">
            <a:avLst/>
          </a:prstGeom>
        </p:spPr>
        <p:txBody>
          <a:bodyPr anchor="t" rtlCol="false" tIns="0" lIns="0" bIns="0" rIns="0">
            <a:spAutoFit/>
          </a:bodyPr>
          <a:lstStyle/>
          <a:p>
            <a:pPr>
              <a:lnSpc>
                <a:spcPts val="8640"/>
              </a:lnSpc>
            </a:pPr>
            <a:r>
              <a:rPr lang="en-US" sz="7200" spc="223">
                <a:solidFill>
                  <a:srgbClr val="003F91"/>
                </a:solidFill>
                <a:latin typeface="Playfair Display Bold"/>
              </a:rPr>
              <a:t>Problem Statement</a:t>
            </a:r>
          </a:p>
        </p:txBody>
      </p:sp>
      <p:sp>
        <p:nvSpPr>
          <p:cNvPr name="TextBox 5" id="5"/>
          <p:cNvSpPr txBox="true"/>
          <p:nvPr/>
        </p:nvSpPr>
        <p:spPr>
          <a:xfrm rot="0">
            <a:off x="4831367" y="2108461"/>
            <a:ext cx="12427933" cy="7606045"/>
          </a:xfrm>
          <a:prstGeom prst="rect">
            <a:avLst/>
          </a:prstGeom>
        </p:spPr>
        <p:txBody>
          <a:bodyPr anchor="t" rtlCol="false" tIns="0" lIns="0" bIns="0" rIns="0">
            <a:spAutoFit/>
          </a:bodyPr>
          <a:lstStyle/>
          <a:p>
            <a:pPr marL="675812" indent="-337906" lvl="1">
              <a:lnSpc>
                <a:spcPts val="5008"/>
              </a:lnSpc>
              <a:buFont typeface="Arial"/>
              <a:buChar char="•"/>
            </a:pPr>
            <a:r>
              <a:rPr lang="en-US" sz="3130" spc="31">
                <a:solidFill>
                  <a:srgbClr val="003F91"/>
                </a:solidFill>
                <a:latin typeface="Playfair Display"/>
              </a:rPr>
              <a:t>The power plants in a practical power system have varied fuel costs and are not all situated at the same distance from the center of loads. </a:t>
            </a:r>
          </a:p>
          <a:p>
            <a:pPr marL="675812" indent="-337906" lvl="1">
              <a:lnSpc>
                <a:spcPts val="5008"/>
              </a:lnSpc>
              <a:buFont typeface="Arial"/>
              <a:buChar char="•"/>
            </a:pPr>
            <a:r>
              <a:rPr lang="en-US" sz="3130" spc="31">
                <a:solidFill>
                  <a:srgbClr val="003F91"/>
                </a:solidFill>
                <a:latin typeface="Playfair Display"/>
              </a:rPr>
              <a:t>Additionally, the generation capacity exceeds the total load demand and losses under normal operating conditions. </a:t>
            </a:r>
          </a:p>
          <a:p>
            <a:pPr marL="675812" indent="-337906" lvl="1">
              <a:lnSpc>
                <a:spcPts val="5008"/>
              </a:lnSpc>
              <a:buFont typeface="Arial"/>
              <a:buChar char="•"/>
            </a:pPr>
            <a:r>
              <a:rPr lang="en-US" sz="3130" spc="31">
                <a:solidFill>
                  <a:srgbClr val="003F91"/>
                </a:solidFill>
                <a:latin typeface="Playfair Display"/>
              </a:rPr>
              <a:t>Consequently, scheduling generation has a wide range of alternatives. Hence, Economic Load Dispatch comes into role.</a:t>
            </a:r>
          </a:p>
          <a:p>
            <a:pPr marL="675812" indent="-337906" lvl="1">
              <a:lnSpc>
                <a:spcPts val="5008"/>
              </a:lnSpc>
              <a:buFont typeface="Arial"/>
              <a:buChar char="•"/>
            </a:pPr>
            <a:r>
              <a:rPr lang="en-US" sz="3130" spc="31">
                <a:solidFill>
                  <a:srgbClr val="003F91"/>
                </a:solidFill>
                <a:latin typeface="Playfair Display"/>
              </a:rPr>
              <a:t>For an interconnected  power system to function effectively and dependably, sufficient analysis and understanding of its financial management are necessary.</a:t>
            </a:r>
          </a:p>
          <a:p>
            <a:pPr>
              <a:lnSpc>
                <a:spcPts val="5008"/>
              </a:lnSpc>
            </a:pPr>
          </a:p>
          <a:p>
            <a:pPr>
              <a:lnSpc>
                <a:spcPts val="5008"/>
              </a:lnSpc>
            </a:pPr>
          </a:p>
        </p:txBody>
      </p:sp>
      <p:sp>
        <p:nvSpPr>
          <p:cNvPr name="TextBox 6" id="6"/>
          <p:cNvSpPr txBox="true"/>
          <p:nvPr/>
        </p:nvSpPr>
        <p:spPr>
          <a:xfrm rot="0">
            <a:off x="16918147" y="9134475"/>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3</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4214382" cy="10287000"/>
            <a:chOff x="0" y="0"/>
            <a:chExt cx="1425606" cy="3479800"/>
          </a:xfrm>
        </p:grpSpPr>
        <p:sp>
          <p:nvSpPr>
            <p:cNvPr name="Freeform 3" id="3"/>
            <p:cNvSpPr/>
            <p:nvPr/>
          </p:nvSpPr>
          <p:spPr>
            <a:xfrm flipH="false" flipV="false" rot="0">
              <a:off x="0" y="0"/>
              <a:ext cx="1425606" cy="3479800"/>
            </a:xfrm>
            <a:custGeom>
              <a:avLst/>
              <a:gdLst/>
              <a:ahLst/>
              <a:cxnLst/>
              <a:rect r="r" b="b" t="t" l="l"/>
              <a:pathLst>
                <a:path h="3479800" w="1425606">
                  <a:moveTo>
                    <a:pt x="0" y="0"/>
                  </a:moveTo>
                  <a:lnTo>
                    <a:pt x="1425606" y="0"/>
                  </a:lnTo>
                  <a:lnTo>
                    <a:pt x="1425606" y="3479800"/>
                  </a:lnTo>
                  <a:lnTo>
                    <a:pt x="0" y="3479800"/>
                  </a:lnTo>
                  <a:close/>
                </a:path>
              </a:pathLst>
            </a:custGeom>
            <a:solidFill>
              <a:srgbClr val="003F91"/>
            </a:solidFill>
          </p:spPr>
        </p:sp>
      </p:grpSp>
      <p:sp>
        <p:nvSpPr>
          <p:cNvPr name="TextBox 4" id="4"/>
          <p:cNvSpPr txBox="true"/>
          <p:nvPr/>
        </p:nvSpPr>
        <p:spPr>
          <a:xfrm rot="0">
            <a:off x="4552715" y="364676"/>
            <a:ext cx="12189609" cy="1095375"/>
          </a:xfrm>
          <a:prstGeom prst="rect">
            <a:avLst/>
          </a:prstGeom>
        </p:spPr>
        <p:txBody>
          <a:bodyPr anchor="t" rtlCol="false" tIns="0" lIns="0" bIns="0" rIns="0">
            <a:spAutoFit/>
          </a:bodyPr>
          <a:lstStyle/>
          <a:p>
            <a:pPr>
              <a:lnSpc>
                <a:spcPts val="8640"/>
              </a:lnSpc>
            </a:pPr>
            <a:r>
              <a:rPr lang="en-US" sz="7200" spc="223">
                <a:solidFill>
                  <a:srgbClr val="003F91"/>
                </a:solidFill>
                <a:latin typeface="Playfair Display Heavy"/>
              </a:rPr>
              <a:t>Solution</a:t>
            </a:r>
          </a:p>
        </p:txBody>
      </p:sp>
      <p:sp>
        <p:nvSpPr>
          <p:cNvPr name="TextBox 5" id="5"/>
          <p:cNvSpPr txBox="true"/>
          <p:nvPr/>
        </p:nvSpPr>
        <p:spPr>
          <a:xfrm rot="0">
            <a:off x="4552715" y="1591335"/>
            <a:ext cx="12427933" cy="8877997"/>
          </a:xfrm>
          <a:prstGeom prst="rect">
            <a:avLst/>
          </a:prstGeom>
        </p:spPr>
        <p:txBody>
          <a:bodyPr anchor="t" rtlCol="false" tIns="0" lIns="0" bIns="0" rIns="0">
            <a:spAutoFit/>
          </a:bodyPr>
          <a:lstStyle/>
          <a:p>
            <a:pPr marL="675812" indent="-337906" lvl="1">
              <a:lnSpc>
                <a:spcPts val="5008"/>
              </a:lnSpc>
              <a:buFont typeface="Arial"/>
              <a:buChar char="•"/>
            </a:pPr>
            <a:r>
              <a:rPr lang="en-US" sz="3130" spc="31">
                <a:solidFill>
                  <a:srgbClr val="003F91"/>
                </a:solidFill>
                <a:latin typeface="Playfair Display"/>
              </a:rPr>
              <a:t>The study of economic load dispatch makes it possible to operate power systems effectively and economically, guaranteeing a steady supply of electricity. </a:t>
            </a:r>
          </a:p>
          <a:p>
            <a:pPr marL="675812" indent="-337906" lvl="1">
              <a:lnSpc>
                <a:spcPts val="5008"/>
              </a:lnSpc>
              <a:buFont typeface="Arial"/>
              <a:buChar char="•"/>
            </a:pPr>
            <a:r>
              <a:rPr lang="en-US" sz="3130" spc="31">
                <a:solidFill>
                  <a:srgbClr val="003F91"/>
                </a:solidFill>
                <a:latin typeface="Playfair Display"/>
              </a:rPr>
              <a:t>The ELD problem involves minimizing the total generation cost while satisfying a set of equality and inequality constraints related to power balance, generator limits, and transmission network limitations.</a:t>
            </a:r>
          </a:p>
          <a:p>
            <a:pPr marL="675812" indent="-337906" lvl="1">
              <a:lnSpc>
                <a:spcPts val="5008"/>
              </a:lnSpc>
              <a:buFont typeface="Arial"/>
              <a:buChar char="•"/>
            </a:pPr>
            <a:r>
              <a:rPr lang="en-US" sz="3130" spc="31">
                <a:solidFill>
                  <a:srgbClr val="003F91"/>
                </a:solidFill>
                <a:latin typeface="Playfair Display"/>
              </a:rPr>
              <a:t>ELD problem can be solved via traditional techniques like Lambda-Iterative , Newton-Raphson Method, Gradient method, etc.</a:t>
            </a:r>
          </a:p>
          <a:p>
            <a:pPr>
              <a:lnSpc>
                <a:spcPts val="5008"/>
              </a:lnSpc>
            </a:pPr>
            <a:r>
              <a:rPr lang="en-US" sz="3130" spc="31">
                <a:solidFill>
                  <a:srgbClr val="003F91"/>
                </a:solidFill>
                <a:latin typeface="Playfair Display"/>
              </a:rPr>
              <a:t>In this research paper, we have used Lagrangian Multiplier and Machine Learning Algorithm for ELD problem.</a:t>
            </a:r>
          </a:p>
          <a:p>
            <a:pPr>
              <a:lnSpc>
                <a:spcPts val="5008"/>
              </a:lnSpc>
            </a:pPr>
          </a:p>
          <a:p>
            <a:pPr>
              <a:lnSpc>
                <a:spcPts val="5008"/>
              </a:lnSpc>
            </a:pPr>
          </a:p>
        </p:txBody>
      </p:sp>
      <p:sp>
        <p:nvSpPr>
          <p:cNvPr name="TextBox 6" id="6"/>
          <p:cNvSpPr txBox="true"/>
          <p:nvPr/>
        </p:nvSpPr>
        <p:spPr>
          <a:xfrm rot="0">
            <a:off x="16918147" y="9134475"/>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3F91"/>
        </a:solidFill>
      </p:bgPr>
    </p:bg>
    <p:spTree>
      <p:nvGrpSpPr>
        <p:cNvPr id="1" name=""/>
        <p:cNvGrpSpPr/>
        <p:nvPr/>
      </p:nvGrpSpPr>
      <p:grpSpPr>
        <a:xfrm>
          <a:off x="0" y="0"/>
          <a:ext cx="0" cy="0"/>
          <a:chOff x="0" y="0"/>
          <a:chExt cx="0" cy="0"/>
        </a:xfrm>
      </p:grpSpPr>
      <p:sp>
        <p:nvSpPr>
          <p:cNvPr name="Freeform 2" id="2"/>
          <p:cNvSpPr/>
          <p:nvPr/>
        </p:nvSpPr>
        <p:spPr>
          <a:xfrm flipH="false" flipV="false" rot="0">
            <a:off x="5168824" y="3353906"/>
            <a:ext cx="8258374" cy="6253914"/>
          </a:xfrm>
          <a:custGeom>
            <a:avLst/>
            <a:gdLst/>
            <a:ahLst/>
            <a:cxnLst/>
            <a:rect r="r" b="b" t="t" l="l"/>
            <a:pathLst>
              <a:path h="6253914" w="8258374">
                <a:moveTo>
                  <a:pt x="0" y="0"/>
                </a:moveTo>
                <a:lnTo>
                  <a:pt x="8258374" y="0"/>
                </a:lnTo>
                <a:lnTo>
                  <a:pt x="8258374" y="6253915"/>
                </a:lnTo>
                <a:lnTo>
                  <a:pt x="0" y="6253915"/>
                </a:lnTo>
                <a:lnTo>
                  <a:pt x="0" y="0"/>
                </a:lnTo>
                <a:close/>
              </a:path>
            </a:pathLst>
          </a:custGeom>
          <a:blipFill>
            <a:blip r:embed="rId2"/>
            <a:stretch>
              <a:fillRect l="0" t="0" r="0" b="0"/>
            </a:stretch>
          </a:blipFill>
        </p:spPr>
      </p:sp>
      <p:sp>
        <p:nvSpPr>
          <p:cNvPr name="TextBox 3" id="3"/>
          <p:cNvSpPr txBox="true"/>
          <p:nvPr/>
        </p:nvSpPr>
        <p:spPr>
          <a:xfrm rot="0">
            <a:off x="2314271" y="725041"/>
            <a:ext cx="14706121" cy="1933575"/>
          </a:xfrm>
          <a:prstGeom prst="rect">
            <a:avLst/>
          </a:prstGeom>
        </p:spPr>
        <p:txBody>
          <a:bodyPr anchor="t" rtlCol="false" tIns="0" lIns="0" bIns="0" rIns="0">
            <a:spAutoFit/>
          </a:bodyPr>
          <a:lstStyle/>
          <a:p>
            <a:pPr>
              <a:lnSpc>
                <a:spcPts val="15329"/>
              </a:lnSpc>
            </a:pPr>
            <a:r>
              <a:rPr lang="en-US" sz="12774" spc="396">
                <a:solidFill>
                  <a:srgbClr val="FFFFFF"/>
                </a:solidFill>
                <a:latin typeface="Playfair Display Heavy"/>
              </a:rPr>
              <a:t>METHODOLOGY</a:t>
            </a:r>
          </a:p>
        </p:txBody>
      </p:sp>
      <p:sp>
        <p:nvSpPr>
          <p:cNvPr name="TextBox 4" id="4"/>
          <p:cNvSpPr txBox="true"/>
          <p:nvPr/>
        </p:nvSpPr>
        <p:spPr>
          <a:xfrm rot="0">
            <a:off x="16918147" y="9134475"/>
            <a:ext cx="682307" cy="581025"/>
          </a:xfrm>
          <a:prstGeom prst="rect">
            <a:avLst/>
          </a:prstGeom>
        </p:spPr>
        <p:txBody>
          <a:bodyPr anchor="t" rtlCol="false" tIns="0" lIns="0" bIns="0" rIns="0">
            <a:spAutoFit/>
          </a:bodyPr>
          <a:lstStyle/>
          <a:p>
            <a:pPr algn="r">
              <a:lnSpc>
                <a:spcPts val="4800"/>
              </a:lnSpc>
            </a:pPr>
            <a:r>
              <a:rPr lang="en-US" sz="3000">
                <a:solidFill>
                  <a:srgbClr val="FFFFFF"/>
                </a:solidFill>
                <a:latin typeface="Raleway Bold"/>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847771" cy="859163"/>
            <a:chOff x="0" y="0"/>
            <a:chExt cx="286777" cy="290630"/>
          </a:xfrm>
        </p:grpSpPr>
        <p:sp>
          <p:nvSpPr>
            <p:cNvPr name="Freeform 3" id="3"/>
            <p:cNvSpPr/>
            <p:nvPr/>
          </p:nvSpPr>
          <p:spPr>
            <a:xfrm flipH="false" flipV="false" rot="0">
              <a:off x="0" y="0"/>
              <a:ext cx="286777" cy="290630"/>
            </a:xfrm>
            <a:custGeom>
              <a:avLst/>
              <a:gdLst/>
              <a:ahLst/>
              <a:cxnLst/>
              <a:rect r="r" b="b" t="t" l="l"/>
              <a:pathLst>
                <a:path h="290630" w="286777">
                  <a:moveTo>
                    <a:pt x="0" y="0"/>
                  </a:moveTo>
                  <a:lnTo>
                    <a:pt x="286777" y="0"/>
                  </a:lnTo>
                  <a:lnTo>
                    <a:pt x="286777" y="290630"/>
                  </a:lnTo>
                  <a:lnTo>
                    <a:pt x="0" y="290630"/>
                  </a:lnTo>
                  <a:close/>
                </a:path>
              </a:pathLst>
            </a:custGeom>
            <a:solidFill>
              <a:srgbClr val="003F91"/>
            </a:solidFill>
          </p:spPr>
        </p:sp>
      </p:grpSp>
      <p:grpSp>
        <p:nvGrpSpPr>
          <p:cNvPr name="Group 4" id="4"/>
          <p:cNvGrpSpPr/>
          <p:nvPr/>
        </p:nvGrpSpPr>
        <p:grpSpPr>
          <a:xfrm rot="0">
            <a:off x="0" y="859163"/>
            <a:ext cx="847771" cy="9427837"/>
            <a:chOff x="0" y="0"/>
            <a:chExt cx="286777" cy="3189170"/>
          </a:xfrm>
        </p:grpSpPr>
        <p:sp>
          <p:nvSpPr>
            <p:cNvPr name="Freeform 5" id="5"/>
            <p:cNvSpPr/>
            <p:nvPr/>
          </p:nvSpPr>
          <p:spPr>
            <a:xfrm flipH="false" flipV="false" rot="0">
              <a:off x="0" y="0"/>
              <a:ext cx="286777" cy="3189170"/>
            </a:xfrm>
            <a:custGeom>
              <a:avLst/>
              <a:gdLst/>
              <a:ahLst/>
              <a:cxnLst/>
              <a:rect r="r" b="b" t="t" l="l"/>
              <a:pathLst>
                <a:path h="3189170" w="286777">
                  <a:moveTo>
                    <a:pt x="0" y="0"/>
                  </a:moveTo>
                  <a:lnTo>
                    <a:pt x="286777" y="0"/>
                  </a:lnTo>
                  <a:lnTo>
                    <a:pt x="286777" y="3189170"/>
                  </a:lnTo>
                  <a:lnTo>
                    <a:pt x="0" y="3189170"/>
                  </a:lnTo>
                  <a:close/>
                </a:path>
              </a:pathLst>
            </a:custGeom>
            <a:solidFill>
              <a:srgbClr val="D9E5F5"/>
            </a:solidFill>
          </p:spPr>
        </p:sp>
      </p:grpSp>
      <p:sp>
        <p:nvSpPr>
          <p:cNvPr name="AutoShape 6" id="6"/>
          <p:cNvSpPr/>
          <p:nvPr/>
        </p:nvSpPr>
        <p:spPr>
          <a:xfrm rot="1790">
            <a:off x="-1" y="854400"/>
            <a:ext cx="18288002" cy="0"/>
          </a:xfrm>
          <a:prstGeom prst="line">
            <a:avLst/>
          </a:prstGeom>
          <a:ln cap="rnd" w="9525">
            <a:solidFill>
              <a:srgbClr val="003F91"/>
            </a:solidFill>
            <a:prstDash val="solid"/>
            <a:headEnd type="none" len="sm" w="sm"/>
            <a:tailEnd type="none" len="sm" w="sm"/>
          </a:ln>
        </p:spPr>
      </p:sp>
      <p:sp>
        <p:nvSpPr>
          <p:cNvPr name="Freeform 7" id="7"/>
          <p:cNvSpPr/>
          <p:nvPr/>
        </p:nvSpPr>
        <p:spPr>
          <a:xfrm flipH="false" flipV="false" rot="0">
            <a:off x="12298303" y="2832016"/>
            <a:ext cx="5542595" cy="5482130"/>
          </a:xfrm>
          <a:custGeom>
            <a:avLst/>
            <a:gdLst/>
            <a:ahLst/>
            <a:cxnLst/>
            <a:rect r="r" b="b" t="t" l="l"/>
            <a:pathLst>
              <a:path h="5482130" w="5542595">
                <a:moveTo>
                  <a:pt x="0" y="0"/>
                </a:moveTo>
                <a:lnTo>
                  <a:pt x="5542594" y="0"/>
                </a:lnTo>
                <a:lnTo>
                  <a:pt x="5542594" y="5482130"/>
                </a:lnTo>
                <a:lnTo>
                  <a:pt x="0" y="5482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123950" y="2717716"/>
            <a:ext cx="7393206" cy="6666626"/>
          </a:xfrm>
          <a:prstGeom prst="rect">
            <a:avLst/>
          </a:prstGeom>
        </p:spPr>
        <p:txBody>
          <a:bodyPr anchor="t" rtlCol="false" tIns="0" lIns="0" bIns="0" rIns="0">
            <a:spAutoFit/>
          </a:bodyPr>
          <a:lstStyle/>
          <a:p>
            <a:pPr>
              <a:lnSpc>
                <a:spcPts val="4800"/>
              </a:lnSpc>
            </a:pPr>
            <a:r>
              <a:rPr lang="en-US" sz="3000" spc="30">
                <a:solidFill>
                  <a:srgbClr val="003F91"/>
                </a:solidFill>
                <a:latin typeface="Playfair Display"/>
              </a:rPr>
              <a:t>1) Generating Data set using Lambda Iteration considering constraints for 3 and 6 generating units.</a:t>
            </a:r>
          </a:p>
          <a:p>
            <a:pPr>
              <a:lnSpc>
                <a:spcPts val="4800"/>
              </a:lnSpc>
            </a:pPr>
            <a:r>
              <a:rPr lang="en-US" sz="3000" spc="30">
                <a:solidFill>
                  <a:srgbClr val="003F91"/>
                </a:solidFill>
                <a:latin typeface="Playfair Display"/>
              </a:rPr>
              <a:t> 2) This approach was used for both 3 generating units and 6 generating units with losses.</a:t>
            </a:r>
          </a:p>
          <a:p>
            <a:pPr>
              <a:lnSpc>
                <a:spcPts val="4800"/>
              </a:lnSpc>
            </a:pPr>
            <a:r>
              <a:rPr lang="en-US" sz="3000" spc="30">
                <a:solidFill>
                  <a:srgbClr val="003F91"/>
                </a:solidFill>
                <a:latin typeface="Playfair Display"/>
              </a:rPr>
              <a:t> 3) Training the dataset using Decision Tree Model and Predicting the desired demand power in a range of constrained inputs.</a:t>
            </a:r>
          </a:p>
          <a:p>
            <a:pPr>
              <a:lnSpc>
                <a:spcPts val="4800"/>
              </a:lnSpc>
            </a:pPr>
          </a:p>
        </p:txBody>
      </p:sp>
      <p:sp>
        <p:nvSpPr>
          <p:cNvPr name="TextBox 9" id="9"/>
          <p:cNvSpPr txBox="true"/>
          <p:nvPr/>
        </p:nvSpPr>
        <p:spPr>
          <a:xfrm rot="0">
            <a:off x="16918147" y="9134475"/>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6</a:t>
            </a:r>
          </a:p>
        </p:txBody>
      </p:sp>
      <p:sp>
        <p:nvSpPr>
          <p:cNvPr name="TextBox 10" id="10"/>
          <p:cNvSpPr txBox="true"/>
          <p:nvPr/>
        </p:nvSpPr>
        <p:spPr>
          <a:xfrm rot="0">
            <a:off x="1515486" y="1028700"/>
            <a:ext cx="12189609" cy="1095375"/>
          </a:xfrm>
          <a:prstGeom prst="rect">
            <a:avLst/>
          </a:prstGeom>
        </p:spPr>
        <p:txBody>
          <a:bodyPr anchor="t" rtlCol="false" tIns="0" lIns="0" bIns="0" rIns="0">
            <a:spAutoFit/>
          </a:bodyPr>
          <a:lstStyle/>
          <a:p>
            <a:pPr>
              <a:lnSpc>
                <a:spcPts val="8640"/>
              </a:lnSpc>
            </a:pPr>
            <a:r>
              <a:rPr lang="en-US" sz="7200" spc="223">
                <a:solidFill>
                  <a:srgbClr val="003F91"/>
                </a:solidFill>
                <a:latin typeface="Playfair Display Heavy"/>
              </a:rPr>
              <a:t>Flow of Research Paper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847771" cy="859163"/>
            <a:chOff x="0" y="0"/>
            <a:chExt cx="286777" cy="290630"/>
          </a:xfrm>
        </p:grpSpPr>
        <p:sp>
          <p:nvSpPr>
            <p:cNvPr name="Freeform 3" id="3"/>
            <p:cNvSpPr/>
            <p:nvPr/>
          </p:nvSpPr>
          <p:spPr>
            <a:xfrm flipH="false" flipV="false" rot="0">
              <a:off x="0" y="0"/>
              <a:ext cx="286777" cy="290630"/>
            </a:xfrm>
            <a:custGeom>
              <a:avLst/>
              <a:gdLst/>
              <a:ahLst/>
              <a:cxnLst/>
              <a:rect r="r" b="b" t="t" l="l"/>
              <a:pathLst>
                <a:path h="290630" w="286777">
                  <a:moveTo>
                    <a:pt x="0" y="0"/>
                  </a:moveTo>
                  <a:lnTo>
                    <a:pt x="286777" y="0"/>
                  </a:lnTo>
                  <a:lnTo>
                    <a:pt x="286777" y="290630"/>
                  </a:lnTo>
                  <a:lnTo>
                    <a:pt x="0" y="290630"/>
                  </a:lnTo>
                  <a:close/>
                </a:path>
              </a:pathLst>
            </a:custGeom>
            <a:solidFill>
              <a:srgbClr val="003F91"/>
            </a:solidFill>
          </p:spPr>
        </p:sp>
      </p:grpSp>
      <p:grpSp>
        <p:nvGrpSpPr>
          <p:cNvPr name="Group 4" id="4"/>
          <p:cNvGrpSpPr/>
          <p:nvPr/>
        </p:nvGrpSpPr>
        <p:grpSpPr>
          <a:xfrm rot="0">
            <a:off x="0" y="859163"/>
            <a:ext cx="847771" cy="9427837"/>
            <a:chOff x="0" y="0"/>
            <a:chExt cx="286777" cy="3189170"/>
          </a:xfrm>
        </p:grpSpPr>
        <p:sp>
          <p:nvSpPr>
            <p:cNvPr name="Freeform 5" id="5"/>
            <p:cNvSpPr/>
            <p:nvPr/>
          </p:nvSpPr>
          <p:spPr>
            <a:xfrm flipH="false" flipV="false" rot="0">
              <a:off x="0" y="0"/>
              <a:ext cx="286777" cy="3189170"/>
            </a:xfrm>
            <a:custGeom>
              <a:avLst/>
              <a:gdLst/>
              <a:ahLst/>
              <a:cxnLst/>
              <a:rect r="r" b="b" t="t" l="l"/>
              <a:pathLst>
                <a:path h="3189170" w="286777">
                  <a:moveTo>
                    <a:pt x="0" y="0"/>
                  </a:moveTo>
                  <a:lnTo>
                    <a:pt x="286777" y="0"/>
                  </a:lnTo>
                  <a:lnTo>
                    <a:pt x="286777" y="3189170"/>
                  </a:lnTo>
                  <a:lnTo>
                    <a:pt x="0" y="3189170"/>
                  </a:lnTo>
                  <a:close/>
                </a:path>
              </a:pathLst>
            </a:custGeom>
            <a:solidFill>
              <a:srgbClr val="D9E5F5"/>
            </a:solidFill>
          </p:spPr>
        </p:sp>
      </p:grpSp>
      <p:sp>
        <p:nvSpPr>
          <p:cNvPr name="AutoShape 6" id="6"/>
          <p:cNvSpPr/>
          <p:nvPr/>
        </p:nvSpPr>
        <p:spPr>
          <a:xfrm rot="1790">
            <a:off x="-1" y="854400"/>
            <a:ext cx="18288002" cy="0"/>
          </a:xfrm>
          <a:prstGeom prst="line">
            <a:avLst/>
          </a:prstGeom>
          <a:ln cap="rnd" w="9525">
            <a:solidFill>
              <a:srgbClr val="003F91"/>
            </a:solidFill>
            <a:prstDash val="solid"/>
            <a:headEnd type="none" len="sm" w="sm"/>
            <a:tailEnd type="none" len="sm" w="sm"/>
          </a:ln>
        </p:spPr>
      </p:sp>
      <p:sp>
        <p:nvSpPr>
          <p:cNvPr name="Freeform 7" id="7"/>
          <p:cNvSpPr/>
          <p:nvPr/>
        </p:nvSpPr>
        <p:spPr>
          <a:xfrm flipH="false" flipV="false" rot="0">
            <a:off x="693012" y="863925"/>
            <a:ext cx="2199319" cy="1436718"/>
          </a:xfrm>
          <a:custGeom>
            <a:avLst/>
            <a:gdLst/>
            <a:ahLst/>
            <a:cxnLst/>
            <a:rect r="r" b="b" t="t" l="l"/>
            <a:pathLst>
              <a:path h="1436718" w="2199319">
                <a:moveTo>
                  <a:pt x="0" y="0"/>
                </a:moveTo>
                <a:lnTo>
                  <a:pt x="2199319" y="0"/>
                </a:lnTo>
                <a:lnTo>
                  <a:pt x="2199319" y="1436718"/>
                </a:lnTo>
                <a:lnTo>
                  <a:pt x="0" y="1436718"/>
                </a:lnTo>
                <a:lnTo>
                  <a:pt x="0" y="0"/>
                </a:lnTo>
                <a:close/>
              </a:path>
            </a:pathLst>
          </a:custGeom>
          <a:blipFill>
            <a:blip r:embed="rId2">
              <a:extLst>
                <a:ext uri="{96DAC541-7B7A-43D3-8B79-37D633B846F1}">
                  <asvg:svgBlip xmlns:asvg="http://schemas.microsoft.com/office/drawing/2016/SVG/main" r:embed="rId3"/>
                </a:ext>
              </a:extLst>
            </a:blip>
            <a:stretch>
              <a:fillRect l="0" t="-24968" r="0" b="0"/>
            </a:stretch>
          </a:blipFill>
        </p:spPr>
      </p:sp>
      <p:sp>
        <p:nvSpPr>
          <p:cNvPr name="Freeform 8" id="8"/>
          <p:cNvSpPr/>
          <p:nvPr/>
        </p:nvSpPr>
        <p:spPr>
          <a:xfrm flipH="false" flipV="false" rot="0">
            <a:off x="15151317" y="7955095"/>
            <a:ext cx="1766829" cy="1760405"/>
          </a:xfrm>
          <a:custGeom>
            <a:avLst/>
            <a:gdLst/>
            <a:ahLst/>
            <a:cxnLst/>
            <a:rect r="r" b="b" t="t" l="l"/>
            <a:pathLst>
              <a:path h="1760405" w="1766829">
                <a:moveTo>
                  <a:pt x="0" y="0"/>
                </a:moveTo>
                <a:lnTo>
                  <a:pt x="1766830" y="0"/>
                </a:lnTo>
                <a:lnTo>
                  <a:pt x="1766830" y="1760405"/>
                </a:lnTo>
                <a:lnTo>
                  <a:pt x="0" y="17604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3297953" y="2700589"/>
            <a:ext cx="11692095" cy="6134709"/>
          </a:xfrm>
          <a:custGeom>
            <a:avLst/>
            <a:gdLst/>
            <a:ahLst/>
            <a:cxnLst/>
            <a:rect r="r" b="b" t="t" l="l"/>
            <a:pathLst>
              <a:path h="6134709" w="11692095">
                <a:moveTo>
                  <a:pt x="0" y="0"/>
                </a:moveTo>
                <a:lnTo>
                  <a:pt x="11692094" y="0"/>
                </a:lnTo>
                <a:lnTo>
                  <a:pt x="11692094" y="6134709"/>
                </a:lnTo>
                <a:lnTo>
                  <a:pt x="0" y="6134709"/>
                </a:lnTo>
                <a:lnTo>
                  <a:pt x="0" y="0"/>
                </a:lnTo>
                <a:close/>
              </a:path>
            </a:pathLst>
          </a:custGeom>
          <a:blipFill>
            <a:blip r:embed="rId6"/>
            <a:stretch>
              <a:fillRect l="0" t="0" r="-308" b="0"/>
            </a:stretch>
          </a:blipFill>
        </p:spPr>
      </p:sp>
      <p:sp>
        <p:nvSpPr>
          <p:cNvPr name="TextBox 10" id="10"/>
          <p:cNvSpPr txBox="true"/>
          <p:nvPr/>
        </p:nvSpPr>
        <p:spPr>
          <a:xfrm rot="0">
            <a:off x="16918147" y="9134475"/>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7</a:t>
            </a:r>
          </a:p>
        </p:txBody>
      </p:sp>
      <p:sp>
        <p:nvSpPr>
          <p:cNvPr name="TextBox 11" id="11"/>
          <p:cNvSpPr txBox="true"/>
          <p:nvPr/>
        </p:nvSpPr>
        <p:spPr>
          <a:xfrm rot="0">
            <a:off x="1123950" y="233385"/>
            <a:ext cx="10592755" cy="428625"/>
          </a:xfrm>
          <a:prstGeom prst="rect">
            <a:avLst/>
          </a:prstGeom>
        </p:spPr>
        <p:txBody>
          <a:bodyPr anchor="t" rtlCol="false" tIns="0" lIns="0" bIns="0" rIns="0">
            <a:spAutoFit/>
          </a:bodyPr>
          <a:lstStyle/>
          <a:p>
            <a:pPr>
              <a:lnSpc>
                <a:spcPts val="3359"/>
              </a:lnSpc>
            </a:pPr>
            <a:r>
              <a:rPr lang="en-US" sz="2799" spc="86">
                <a:solidFill>
                  <a:srgbClr val="003F91"/>
                </a:solidFill>
                <a:latin typeface="Raleway Bold"/>
              </a:rPr>
              <a:t>Data Generation</a:t>
            </a:r>
          </a:p>
        </p:txBody>
      </p:sp>
      <p:sp>
        <p:nvSpPr>
          <p:cNvPr name="TextBox 12" id="12"/>
          <p:cNvSpPr txBox="true"/>
          <p:nvPr/>
        </p:nvSpPr>
        <p:spPr>
          <a:xfrm rot="0">
            <a:off x="3601174" y="1120178"/>
            <a:ext cx="11096388" cy="1274260"/>
          </a:xfrm>
          <a:prstGeom prst="rect">
            <a:avLst/>
          </a:prstGeom>
        </p:spPr>
        <p:txBody>
          <a:bodyPr anchor="t" rtlCol="false" tIns="0" lIns="0" bIns="0" rIns="0">
            <a:spAutoFit/>
          </a:bodyPr>
          <a:lstStyle/>
          <a:p>
            <a:pPr algn="ctr">
              <a:lnSpc>
                <a:spcPts val="5160"/>
              </a:lnSpc>
            </a:pPr>
            <a:r>
              <a:rPr lang="en-US" sz="3686">
                <a:solidFill>
                  <a:srgbClr val="000000"/>
                </a:solidFill>
                <a:latin typeface="Canva Sans"/>
              </a:rPr>
              <a:t>TABLE I. PROCESSED DATA SAMPLE FOR 3 GUs </a:t>
            </a:r>
          </a:p>
          <a:p>
            <a:pPr algn="ctr">
              <a:lnSpc>
                <a:spcPts val="516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847771" cy="859163"/>
            <a:chOff x="0" y="0"/>
            <a:chExt cx="286777" cy="290630"/>
          </a:xfrm>
        </p:grpSpPr>
        <p:sp>
          <p:nvSpPr>
            <p:cNvPr name="Freeform 3" id="3"/>
            <p:cNvSpPr/>
            <p:nvPr/>
          </p:nvSpPr>
          <p:spPr>
            <a:xfrm flipH="false" flipV="false" rot="0">
              <a:off x="0" y="0"/>
              <a:ext cx="286777" cy="290630"/>
            </a:xfrm>
            <a:custGeom>
              <a:avLst/>
              <a:gdLst/>
              <a:ahLst/>
              <a:cxnLst/>
              <a:rect r="r" b="b" t="t" l="l"/>
              <a:pathLst>
                <a:path h="290630" w="286777">
                  <a:moveTo>
                    <a:pt x="0" y="0"/>
                  </a:moveTo>
                  <a:lnTo>
                    <a:pt x="286777" y="0"/>
                  </a:lnTo>
                  <a:lnTo>
                    <a:pt x="286777" y="290630"/>
                  </a:lnTo>
                  <a:lnTo>
                    <a:pt x="0" y="290630"/>
                  </a:lnTo>
                  <a:close/>
                </a:path>
              </a:pathLst>
            </a:custGeom>
            <a:solidFill>
              <a:srgbClr val="003F91"/>
            </a:solidFill>
          </p:spPr>
        </p:sp>
      </p:grpSp>
      <p:grpSp>
        <p:nvGrpSpPr>
          <p:cNvPr name="Group 4" id="4"/>
          <p:cNvGrpSpPr/>
          <p:nvPr/>
        </p:nvGrpSpPr>
        <p:grpSpPr>
          <a:xfrm rot="0">
            <a:off x="0" y="859163"/>
            <a:ext cx="847771" cy="9427837"/>
            <a:chOff x="0" y="0"/>
            <a:chExt cx="286777" cy="3189170"/>
          </a:xfrm>
        </p:grpSpPr>
        <p:sp>
          <p:nvSpPr>
            <p:cNvPr name="Freeform 5" id="5"/>
            <p:cNvSpPr/>
            <p:nvPr/>
          </p:nvSpPr>
          <p:spPr>
            <a:xfrm flipH="false" flipV="false" rot="0">
              <a:off x="0" y="0"/>
              <a:ext cx="286777" cy="3189170"/>
            </a:xfrm>
            <a:custGeom>
              <a:avLst/>
              <a:gdLst/>
              <a:ahLst/>
              <a:cxnLst/>
              <a:rect r="r" b="b" t="t" l="l"/>
              <a:pathLst>
                <a:path h="3189170" w="286777">
                  <a:moveTo>
                    <a:pt x="0" y="0"/>
                  </a:moveTo>
                  <a:lnTo>
                    <a:pt x="286777" y="0"/>
                  </a:lnTo>
                  <a:lnTo>
                    <a:pt x="286777" y="3189170"/>
                  </a:lnTo>
                  <a:lnTo>
                    <a:pt x="0" y="3189170"/>
                  </a:lnTo>
                  <a:close/>
                </a:path>
              </a:pathLst>
            </a:custGeom>
            <a:solidFill>
              <a:srgbClr val="D9E5F5"/>
            </a:solidFill>
          </p:spPr>
        </p:sp>
      </p:grpSp>
      <p:sp>
        <p:nvSpPr>
          <p:cNvPr name="AutoShape 6" id="6"/>
          <p:cNvSpPr/>
          <p:nvPr/>
        </p:nvSpPr>
        <p:spPr>
          <a:xfrm rot="1790">
            <a:off x="-1" y="854400"/>
            <a:ext cx="18288002" cy="0"/>
          </a:xfrm>
          <a:prstGeom prst="line">
            <a:avLst/>
          </a:prstGeom>
          <a:ln cap="rnd" w="9525">
            <a:solidFill>
              <a:srgbClr val="003F91"/>
            </a:solidFill>
            <a:prstDash val="solid"/>
            <a:headEnd type="none" len="sm" w="sm"/>
            <a:tailEnd type="none" len="sm" w="sm"/>
          </a:ln>
        </p:spPr>
      </p:sp>
      <p:sp>
        <p:nvSpPr>
          <p:cNvPr name="Freeform 7" id="7"/>
          <p:cNvSpPr/>
          <p:nvPr/>
        </p:nvSpPr>
        <p:spPr>
          <a:xfrm flipH="false" flipV="false" rot="0">
            <a:off x="693012" y="863925"/>
            <a:ext cx="2199319" cy="1436718"/>
          </a:xfrm>
          <a:custGeom>
            <a:avLst/>
            <a:gdLst/>
            <a:ahLst/>
            <a:cxnLst/>
            <a:rect r="r" b="b" t="t" l="l"/>
            <a:pathLst>
              <a:path h="1436718" w="2199319">
                <a:moveTo>
                  <a:pt x="0" y="0"/>
                </a:moveTo>
                <a:lnTo>
                  <a:pt x="2199319" y="0"/>
                </a:lnTo>
                <a:lnTo>
                  <a:pt x="2199319" y="1436718"/>
                </a:lnTo>
                <a:lnTo>
                  <a:pt x="0" y="1436718"/>
                </a:lnTo>
                <a:lnTo>
                  <a:pt x="0" y="0"/>
                </a:lnTo>
                <a:close/>
              </a:path>
            </a:pathLst>
          </a:custGeom>
          <a:blipFill>
            <a:blip r:embed="rId2">
              <a:extLst>
                <a:ext uri="{96DAC541-7B7A-43D3-8B79-37D633B846F1}">
                  <asvg:svgBlip xmlns:asvg="http://schemas.microsoft.com/office/drawing/2016/SVG/main" r:embed="rId3"/>
                </a:ext>
              </a:extLst>
            </a:blip>
            <a:stretch>
              <a:fillRect l="0" t="-24968" r="0" b="0"/>
            </a:stretch>
          </a:blipFill>
        </p:spPr>
      </p:sp>
      <p:sp>
        <p:nvSpPr>
          <p:cNvPr name="Freeform 8" id="8"/>
          <p:cNvSpPr/>
          <p:nvPr/>
        </p:nvSpPr>
        <p:spPr>
          <a:xfrm flipH="false" flipV="false" rot="0">
            <a:off x="15492471" y="7955095"/>
            <a:ext cx="1766829" cy="1760405"/>
          </a:xfrm>
          <a:custGeom>
            <a:avLst/>
            <a:gdLst/>
            <a:ahLst/>
            <a:cxnLst/>
            <a:rect r="r" b="b" t="t" l="l"/>
            <a:pathLst>
              <a:path h="1760405" w="1766829">
                <a:moveTo>
                  <a:pt x="0" y="0"/>
                </a:moveTo>
                <a:lnTo>
                  <a:pt x="1766829" y="0"/>
                </a:lnTo>
                <a:lnTo>
                  <a:pt x="1766829" y="1760405"/>
                </a:lnTo>
                <a:lnTo>
                  <a:pt x="0" y="17604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970724" y="2614968"/>
            <a:ext cx="14064008" cy="5654453"/>
          </a:xfrm>
          <a:custGeom>
            <a:avLst/>
            <a:gdLst/>
            <a:ahLst/>
            <a:cxnLst/>
            <a:rect r="r" b="b" t="t" l="l"/>
            <a:pathLst>
              <a:path h="5654453" w="14064008">
                <a:moveTo>
                  <a:pt x="0" y="0"/>
                </a:moveTo>
                <a:lnTo>
                  <a:pt x="14064008" y="0"/>
                </a:lnTo>
                <a:lnTo>
                  <a:pt x="14064008" y="5654452"/>
                </a:lnTo>
                <a:lnTo>
                  <a:pt x="0" y="5654452"/>
                </a:lnTo>
                <a:lnTo>
                  <a:pt x="0" y="0"/>
                </a:lnTo>
                <a:close/>
              </a:path>
            </a:pathLst>
          </a:custGeom>
          <a:blipFill>
            <a:blip r:embed="rId6"/>
            <a:stretch>
              <a:fillRect l="0" t="0" r="0" b="0"/>
            </a:stretch>
          </a:blipFill>
        </p:spPr>
      </p:sp>
      <p:sp>
        <p:nvSpPr>
          <p:cNvPr name="TextBox 10" id="10"/>
          <p:cNvSpPr txBox="true"/>
          <p:nvPr/>
        </p:nvSpPr>
        <p:spPr>
          <a:xfrm rot="0">
            <a:off x="16918147" y="9134475"/>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8</a:t>
            </a:r>
          </a:p>
        </p:txBody>
      </p:sp>
      <p:sp>
        <p:nvSpPr>
          <p:cNvPr name="TextBox 11" id="11"/>
          <p:cNvSpPr txBox="true"/>
          <p:nvPr/>
        </p:nvSpPr>
        <p:spPr>
          <a:xfrm rot="0">
            <a:off x="1123950" y="233385"/>
            <a:ext cx="10592755" cy="428625"/>
          </a:xfrm>
          <a:prstGeom prst="rect">
            <a:avLst/>
          </a:prstGeom>
        </p:spPr>
        <p:txBody>
          <a:bodyPr anchor="t" rtlCol="false" tIns="0" lIns="0" bIns="0" rIns="0">
            <a:spAutoFit/>
          </a:bodyPr>
          <a:lstStyle/>
          <a:p>
            <a:pPr>
              <a:lnSpc>
                <a:spcPts val="3359"/>
              </a:lnSpc>
            </a:pPr>
            <a:r>
              <a:rPr lang="en-US" sz="2799" spc="86">
                <a:solidFill>
                  <a:srgbClr val="003F91"/>
                </a:solidFill>
                <a:latin typeface="Raleway Bold"/>
              </a:rPr>
              <a:t>Data Generation</a:t>
            </a:r>
          </a:p>
        </p:txBody>
      </p:sp>
      <p:sp>
        <p:nvSpPr>
          <p:cNvPr name="TextBox 12" id="12"/>
          <p:cNvSpPr txBox="true"/>
          <p:nvPr/>
        </p:nvSpPr>
        <p:spPr>
          <a:xfrm rot="0">
            <a:off x="154759" y="233385"/>
            <a:ext cx="538253" cy="371475"/>
          </a:xfrm>
          <a:prstGeom prst="rect">
            <a:avLst/>
          </a:prstGeom>
        </p:spPr>
        <p:txBody>
          <a:bodyPr anchor="t" rtlCol="false" tIns="0" lIns="0" bIns="0" rIns="0">
            <a:spAutoFit/>
          </a:bodyPr>
          <a:lstStyle/>
          <a:p>
            <a:pPr algn="ctr">
              <a:lnSpc>
                <a:spcPts val="2879"/>
              </a:lnSpc>
            </a:pPr>
            <a:r>
              <a:rPr lang="en-US" sz="2400" spc="74">
                <a:solidFill>
                  <a:srgbClr val="F5F7FA"/>
                </a:solidFill>
                <a:latin typeface="Raleway"/>
              </a:rPr>
              <a:t>I</a:t>
            </a:r>
          </a:p>
        </p:txBody>
      </p:sp>
      <p:sp>
        <p:nvSpPr>
          <p:cNvPr name="TextBox 13" id="13"/>
          <p:cNvSpPr txBox="true"/>
          <p:nvPr/>
        </p:nvSpPr>
        <p:spPr>
          <a:xfrm rot="0">
            <a:off x="3601174" y="1120178"/>
            <a:ext cx="10234515" cy="118046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TABLE II. PROCESSED DATA SAMPLE FOR 6 GUs </a:t>
            </a:r>
          </a:p>
          <a:p>
            <a:pPr algn="ctr">
              <a:lnSpc>
                <a:spcPts val="475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5F7FA"/>
        </a:solidFill>
      </p:bgPr>
    </p:bg>
    <p:spTree>
      <p:nvGrpSpPr>
        <p:cNvPr id="1" name=""/>
        <p:cNvGrpSpPr/>
        <p:nvPr/>
      </p:nvGrpSpPr>
      <p:grpSpPr>
        <a:xfrm>
          <a:off x="0" y="0"/>
          <a:ext cx="0" cy="0"/>
          <a:chOff x="0" y="0"/>
          <a:chExt cx="0" cy="0"/>
        </a:xfrm>
      </p:grpSpPr>
      <p:grpSp>
        <p:nvGrpSpPr>
          <p:cNvPr name="Group 2" id="2"/>
          <p:cNvGrpSpPr/>
          <p:nvPr/>
        </p:nvGrpSpPr>
        <p:grpSpPr>
          <a:xfrm rot="0">
            <a:off x="0" y="0"/>
            <a:ext cx="847771" cy="859163"/>
            <a:chOff x="0" y="0"/>
            <a:chExt cx="286777" cy="290630"/>
          </a:xfrm>
        </p:grpSpPr>
        <p:sp>
          <p:nvSpPr>
            <p:cNvPr name="Freeform 3" id="3"/>
            <p:cNvSpPr/>
            <p:nvPr/>
          </p:nvSpPr>
          <p:spPr>
            <a:xfrm flipH="false" flipV="false" rot="0">
              <a:off x="0" y="0"/>
              <a:ext cx="286777" cy="290630"/>
            </a:xfrm>
            <a:custGeom>
              <a:avLst/>
              <a:gdLst/>
              <a:ahLst/>
              <a:cxnLst/>
              <a:rect r="r" b="b" t="t" l="l"/>
              <a:pathLst>
                <a:path h="290630" w="286777">
                  <a:moveTo>
                    <a:pt x="0" y="0"/>
                  </a:moveTo>
                  <a:lnTo>
                    <a:pt x="286777" y="0"/>
                  </a:lnTo>
                  <a:lnTo>
                    <a:pt x="286777" y="290630"/>
                  </a:lnTo>
                  <a:lnTo>
                    <a:pt x="0" y="290630"/>
                  </a:lnTo>
                  <a:close/>
                </a:path>
              </a:pathLst>
            </a:custGeom>
            <a:solidFill>
              <a:srgbClr val="003F91"/>
            </a:solidFill>
          </p:spPr>
        </p:sp>
      </p:grpSp>
      <p:grpSp>
        <p:nvGrpSpPr>
          <p:cNvPr name="Group 4" id="4"/>
          <p:cNvGrpSpPr/>
          <p:nvPr/>
        </p:nvGrpSpPr>
        <p:grpSpPr>
          <a:xfrm rot="0">
            <a:off x="0" y="859163"/>
            <a:ext cx="847771" cy="9427837"/>
            <a:chOff x="0" y="0"/>
            <a:chExt cx="286777" cy="3189170"/>
          </a:xfrm>
        </p:grpSpPr>
        <p:sp>
          <p:nvSpPr>
            <p:cNvPr name="Freeform 5" id="5"/>
            <p:cNvSpPr/>
            <p:nvPr/>
          </p:nvSpPr>
          <p:spPr>
            <a:xfrm flipH="false" flipV="false" rot="0">
              <a:off x="0" y="0"/>
              <a:ext cx="286777" cy="3189170"/>
            </a:xfrm>
            <a:custGeom>
              <a:avLst/>
              <a:gdLst/>
              <a:ahLst/>
              <a:cxnLst/>
              <a:rect r="r" b="b" t="t" l="l"/>
              <a:pathLst>
                <a:path h="3189170" w="286777">
                  <a:moveTo>
                    <a:pt x="0" y="0"/>
                  </a:moveTo>
                  <a:lnTo>
                    <a:pt x="286777" y="0"/>
                  </a:lnTo>
                  <a:lnTo>
                    <a:pt x="286777" y="3189170"/>
                  </a:lnTo>
                  <a:lnTo>
                    <a:pt x="0" y="3189170"/>
                  </a:lnTo>
                  <a:close/>
                </a:path>
              </a:pathLst>
            </a:custGeom>
            <a:solidFill>
              <a:srgbClr val="D9E5F5"/>
            </a:solidFill>
          </p:spPr>
        </p:sp>
      </p:grpSp>
      <p:sp>
        <p:nvSpPr>
          <p:cNvPr name="AutoShape 6" id="6"/>
          <p:cNvSpPr/>
          <p:nvPr/>
        </p:nvSpPr>
        <p:spPr>
          <a:xfrm rot="1790">
            <a:off x="-1" y="854400"/>
            <a:ext cx="18288002" cy="0"/>
          </a:xfrm>
          <a:prstGeom prst="line">
            <a:avLst/>
          </a:prstGeom>
          <a:ln cap="rnd" w="9525">
            <a:solidFill>
              <a:srgbClr val="003F91"/>
            </a:solidFill>
            <a:prstDash val="solid"/>
            <a:headEnd type="none" len="sm" w="sm"/>
            <a:tailEnd type="none" len="sm" w="sm"/>
          </a:ln>
        </p:spPr>
      </p:sp>
      <p:sp>
        <p:nvSpPr>
          <p:cNvPr name="Freeform 7" id="7"/>
          <p:cNvSpPr/>
          <p:nvPr/>
        </p:nvSpPr>
        <p:spPr>
          <a:xfrm flipH="false" flipV="false" rot="0">
            <a:off x="14558762" y="1028700"/>
            <a:ext cx="3985273" cy="4029229"/>
          </a:xfrm>
          <a:custGeom>
            <a:avLst/>
            <a:gdLst/>
            <a:ahLst/>
            <a:cxnLst/>
            <a:rect r="r" b="b" t="t" l="l"/>
            <a:pathLst>
              <a:path h="4029229" w="3985273">
                <a:moveTo>
                  <a:pt x="0" y="0"/>
                </a:moveTo>
                <a:lnTo>
                  <a:pt x="3985274" y="0"/>
                </a:lnTo>
                <a:lnTo>
                  <a:pt x="3985274" y="4029229"/>
                </a:lnTo>
                <a:lnTo>
                  <a:pt x="0" y="40292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028700" y="1281282"/>
            <a:ext cx="6817213" cy="5547340"/>
          </a:xfrm>
          <a:custGeom>
            <a:avLst/>
            <a:gdLst/>
            <a:ahLst/>
            <a:cxnLst/>
            <a:rect r="r" b="b" t="t" l="l"/>
            <a:pathLst>
              <a:path h="5547340" w="6817213">
                <a:moveTo>
                  <a:pt x="0" y="0"/>
                </a:moveTo>
                <a:lnTo>
                  <a:pt x="6817213" y="0"/>
                </a:lnTo>
                <a:lnTo>
                  <a:pt x="6817213" y="5547340"/>
                </a:lnTo>
                <a:lnTo>
                  <a:pt x="0" y="5547340"/>
                </a:lnTo>
                <a:lnTo>
                  <a:pt x="0" y="0"/>
                </a:lnTo>
                <a:close/>
              </a:path>
            </a:pathLst>
          </a:custGeom>
          <a:blipFill>
            <a:blip r:embed="rId4"/>
            <a:stretch>
              <a:fillRect l="0" t="0" r="0" b="0"/>
            </a:stretch>
          </a:blipFill>
        </p:spPr>
      </p:sp>
      <p:sp>
        <p:nvSpPr>
          <p:cNvPr name="TextBox 9" id="9"/>
          <p:cNvSpPr txBox="true"/>
          <p:nvPr/>
        </p:nvSpPr>
        <p:spPr>
          <a:xfrm rot="0">
            <a:off x="16918147" y="9134475"/>
            <a:ext cx="682307" cy="581025"/>
          </a:xfrm>
          <a:prstGeom prst="rect">
            <a:avLst/>
          </a:prstGeom>
        </p:spPr>
        <p:txBody>
          <a:bodyPr anchor="t" rtlCol="false" tIns="0" lIns="0" bIns="0" rIns="0">
            <a:spAutoFit/>
          </a:bodyPr>
          <a:lstStyle/>
          <a:p>
            <a:pPr algn="r">
              <a:lnSpc>
                <a:spcPts val="4800"/>
              </a:lnSpc>
            </a:pPr>
            <a:r>
              <a:rPr lang="en-US" sz="3000">
                <a:solidFill>
                  <a:srgbClr val="003F91"/>
                </a:solidFill>
                <a:latin typeface="Raleway Bold"/>
              </a:rPr>
              <a:t>9</a:t>
            </a:r>
          </a:p>
        </p:txBody>
      </p:sp>
      <p:sp>
        <p:nvSpPr>
          <p:cNvPr name="TextBox 10" id="10"/>
          <p:cNvSpPr txBox="true"/>
          <p:nvPr/>
        </p:nvSpPr>
        <p:spPr>
          <a:xfrm rot="0">
            <a:off x="1123950" y="233385"/>
            <a:ext cx="10592755" cy="428625"/>
          </a:xfrm>
          <a:prstGeom prst="rect">
            <a:avLst/>
          </a:prstGeom>
        </p:spPr>
        <p:txBody>
          <a:bodyPr anchor="t" rtlCol="false" tIns="0" lIns="0" bIns="0" rIns="0">
            <a:spAutoFit/>
          </a:bodyPr>
          <a:lstStyle/>
          <a:p>
            <a:pPr>
              <a:lnSpc>
                <a:spcPts val="3359"/>
              </a:lnSpc>
            </a:pPr>
            <a:r>
              <a:rPr lang="en-US" sz="2799" spc="86">
                <a:solidFill>
                  <a:srgbClr val="003F91"/>
                </a:solidFill>
                <a:latin typeface="Raleway Bold"/>
              </a:rPr>
              <a:t>Training the Model</a:t>
            </a:r>
          </a:p>
        </p:txBody>
      </p:sp>
      <p:sp>
        <p:nvSpPr>
          <p:cNvPr name="TextBox 11" id="11"/>
          <p:cNvSpPr txBox="true"/>
          <p:nvPr/>
        </p:nvSpPr>
        <p:spPr>
          <a:xfrm rot="0">
            <a:off x="154759" y="233385"/>
            <a:ext cx="538253" cy="371475"/>
          </a:xfrm>
          <a:prstGeom prst="rect">
            <a:avLst/>
          </a:prstGeom>
        </p:spPr>
        <p:txBody>
          <a:bodyPr anchor="t" rtlCol="false" tIns="0" lIns="0" bIns="0" rIns="0">
            <a:spAutoFit/>
          </a:bodyPr>
          <a:lstStyle/>
          <a:p>
            <a:pPr algn="ctr">
              <a:lnSpc>
                <a:spcPts val="2879"/>
              </a:lnSpc>
            </a:pPr>
            <a:r>
              <a:rPr lang="en-US" sz="2400" spc="74">
                <a:solidFill>
                  <a:srgbClr val="F5F7FA"/>
                </a:solidFill>
                <a:latin typeface="Raleway"/>
              </a:rPr>
              <a:t>II</a:t>
            </a:r>
          </a:p>
        </p:txBody>
      </p:sp>
      <p:sp>
        <p:nvSpPr>
          <p:cNvPr name="TextBox 12" id="12"/>
          <p:cNvSpPr txBox="true"/>
          <p:nvPr/>
        </p:nvSpPr>
        <p:spPr>
          <a:xfrm rot="0">
            <a:off x="8819832" y="4501518"/>
            <a:ext cx="6767500" cy="4057650"/>
          </a:xfrm>
          <a:prstGeom prst="rect">
            <a:avLst/>
          </a:prstGeom>
        </p:spPr>
        <p:txBody>
          <a:bodyPr anchor="t" rtlCol="false" tIns="0" lIns="0" bIns="0" rIns="0">
            <a:spAutoFit/>
          </a:bodyPr>
          <a:lstStyle/>
          <a:p>
            <a:pPr>
              <a:lnSpc>
                <a:spcPts val="5400"/>
              </a:lnSpc>
            </a:pPr>
            <a:r>
              <a:rPr lang="en-US" sz="3000">
                <a:solidFill>
                  <a:srgbClr val="003F91"/>
                </a:solidFill>
                <a:latin typeface="Playfair Display"/>
              </a:rPr>
              <a:t>The Decision Tree is Trained using the generated data. Then the load sharing between generating units and cost is predicted taking power demand as input.</a:t>
            </a:r>
          </a:p>
          <a:p>
            <a:pPr>
              <a:lnSpc>
                <a:spcPts val="5400"/>
              </a:lnSpc>
            </a:pPr>
          </a:p>
        </p:txBody>
      </p:sp>
      <p:sp>
        <p:nvSpPr>
          <p:cNvPr name="TextBox 13" id="13"/>
          <p:cNvSpPr txBox="true"/>
          <p:nvPr/>
        </p:nvSpPr>
        <p:spPr>
          <a:xfrm rot="0">
            <a:off x="847771" y="7171522"/>
            <a:ext cx="6817213"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DT Model from ML code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DAF2k4mdj80</dc:identifier>
  <dcterms:modified xsi:type="dcterms:W3CDTF">2011-08-01T06:04:30Z</dcterms:modified>
  <cp:revision>1</cp:revision>
  <dc:title>he</dc:title>
</cp:coreProperties>
</file>

<file path=docProps/thumbnail.jpeg>
</file>